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46" r:id="rId2"/>
    <p:sldMasterId id="2147483878" r:id="rId3"/>
    <p:sldMasterId id="2147483896" r:id="rId4"/>
    <p:sldMasterId id="2147483848" r:id="rId5"/>
  </p:sldMasterIdLst>
  <p:notesMasterIdLst>
    <p:notesMasterId r:id="rId32"/>
  </p:notesMasterIdLst>
  <p:handoutMasterIdLst>
    <p:handoutMasterId r:id="rId33"/>
  </p:handoutMasterIdLst>
  <p:sldIdLst>
    <p:sldId id="363" r:id="rId6"/>
    <p:sldId id="385" r:id="rId7"/>
    <p:sldId id="382" r:id="rId8"/>
    <p:sldId id="394" r:id="rId9"/>
    <p:sldId id="395" r:id="rId10"/>
    <p:sldId id="396" r:id="rId11"/>
    <p:sldId id="397" r:id="rId12"/>
    <p:sldId id="383" r:id="rId13"/>
    <p:sldId id="384" r:id="rId14"/>
    <p:sldId id="386" r:id="rId15"/>
    <p:sldId id="387" r:id="rId16"/>
    <p:sldId id="388" r:id="rId17"/>
    <p:sldId id="389" r:id="rId18"/>
    <p:sldId id="390" r:id="rId19"/>
    <p:sldId id="391" r:id="rId20"/>
    <p:sldId id="393" r:id="rId21"/>
    <p:sldId id="392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</p:sldIdLst>
  <p:sldSz cx="9144000" cy="6858000" type="screen4x3"/>
  <p:notesSz cx="6888163" cy="96234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FCECE"/>
    <a:srgbClr val="940143"/>
    <a:srgbClr val="930042"/>
    <a:srgbClr val="969595"/>
    <a:srgbClr val="969594"/>
    <a:srgbClr val="FF33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3" autoAdjust="0"/>
    <p:restoredTop sz="91551" autoAdjust="0"/>
  </p:normalViewPr>
  <p:slideViewPr>
    <p:cSldViewPr>
      <p:cViewPr varScale="1">
        <p:scale>
          <a:sx n="73" d="100"/>
          <a:sy n="73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20000"/>
              </a:spcBef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20000"/>
              </a:spcBef>
              <a:defRPr sz="1200" i="0"/>
            </a:lvl1pPr>
          </a:lstStyle>
          <a:p>
            <a:fld id="{4354D743-F04B-493E-89AB-E597D1027F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674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4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/>
            </a:lvl1pPr>
          </a:lstStyle>
          <a:p>
            <a:fld id="{9DE8BF00-19D1-4A54-8FE0-01F35346A2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0128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t-EE" noProof="0" dirty="0" err="1" smtClean="0"/>
              <a:t>Click</a:t>
            </a:r>
            <a:r>
              <a:rPr lang="et-EE" noProof="0" dirty="0" smtClean="0"/>
              <a:t> </a:t>
            </a:r>
            <a:r>
              <a:rPr lang="et-EE" noProof="0" dirty="0" err="1" smtClean="0"/>
              <a:t>to</a:t>
            </a:r>
            <a:r>
              <a:rPr lang="et-EE" noProof="0" dirty="0" smtClean="0"/>
              <a:t> </a:t>
            </a:r>
            <a:r>
              <a:rPr lang="et-EE" noProof="0" dirty="0" err="1" smtClean="0"/>
              <a:t>edit</a:t>
            </a:r>
            <a:r>
              <a:rPr lang="et-EE" noProof="0" dirty="0" smtClean="0"/>
              <a:t> </a:t>
            </a:r>
            <a:r>
              <a:rPr lang="et-EE" noProof="0" dirty="0" err="1" smtClean="0"/>
              <a:t>Master</a:t>
            </a:r>
            <a:r>
              <a:rPr lang="et-EE" noProof="0" dirty="0" smtClean="0"/>
              <a:t> </a:t>
            </a:r>
            <a:r>
              <a:rPr lang="et-EE" noProof="0" dirty="0" err="1" smtClean="0"/>
              <a:t>title</a:t>
            </a:r>
            <a:r>
              <a:rPr lang="et-EE" noProof="0" dirty="0" smtClean="0"/>
              <a:t> </a:t>
            </a:r>
            <a:r>
              <a:rPr lang="et-EE" noProof="0" dirty="0" err="1" smtClean="0"/>
              <a:t>style</a:t>
            </a:r>
            <a:endParaRPr lang="et-E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noProof="0" dirty="0" err="1" smtClean="0"/>
              <a:t>Click</a:t>
            </a:r>
            <a:r>
              <a:rPr lang="et-EE" noProof="0" dirty="0" smtClean="0"/>
              <a:t> </a:t>
            </a:r>
            <a:r>
              <a:rPr lang="et-EE" noProof="0" dirty="0" err="1" smtClean="0"/>
              <a:t>to</a:t>
            </a:r>
            <a:r>
              <a:rPr lang="et-EE" noProof="0" dirty="0" smtClean="0"/>
              <a:t> </a:t>
            </a:r>
            <a:r>
              <a:rPr lang="et-EE" noProof="0" dirty="0" err="1" smtClean="0"/>
              <a:t>edit</a:t>
            </a:r>
            <a:r>
              <a:rPr lang="et-EE" noProof="0" dirty="0" smtClean="0"/>
              <a:t> </a:t>
            </a:r>
            <a:r>
              <a:rPr lang="et-EE" noProof="0" dirty="0" err="1" smtClean="0"/>
              <a:t>Master</a:t>
            </a:r>
            <a:r>
              <a:rPr lang="et-EE" noProof="0" dirty="0" smtClean="0"/>
              <a:t> </a:t>
            </a:r>
            <a:r>
              <a:rPr lang="et-EE" noProof="0" dirty="0" err="1" smtClean="0"/>
              <a:t>text</a:t>
            </a:r>
            <a:r>
              <a:rPr lang="et-EE" noProof="0" dirty="0" smtClean="0"/>
              <a:t> </a:t>
            </a:r>
            <a:r>
              <a:rPr lang="et-EE" noProof="0" dirty="0" err="1" smtClean="0"/>
              <a:t>styles</a:t>
            </a:r>
            <a:endParaRPr lang="et-EE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138" y="6356350"/>
            <a:ext cx="15779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6350"/>
            <a:ext cx="432911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F798E7-B4BA-481B-A2D6-247C713D52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866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138" y="6356350"/>
            <a:ext cx="15779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6350"/>
            <a:ext cx="432911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FF2FF5-360A-4ED9-94DF-85740707B5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91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428625"/>
            <a:ext cx="1708150" cy="5819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428625"/>
            <a:ext cx="4975225" cy="5819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138" y="6356350"/>
            <a:ext cx="15779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6350"/>
            <a:ext cx="432911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764BBA-7006-4816-B1E8-881C4F5695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4968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i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2924944"/>
            <a:ext cx="7243786" cy="2214578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5749810"/>
            <a:ext cx="7143800" cy="12144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771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15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>
              <a:defRPr sz="3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5635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43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1785926"/>
            <a:ext cx="6786610" cy="1857388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786610" cy="170973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138" y="6356350"/>
            <a:ext cx="15779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6350"/>
            <a:ext cx="432911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368D7D-60C0-488B-A6FF-BE75FECA02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940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03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3400" indent="-139700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2800" indent="-228600" defTabSz="355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906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42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406900"/>
            <a:ext cx="7280298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3" y="2906713"/>
            <a:ext cx="72802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138" y="6356350"/>
            <a:ext cx="15779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6350"/>
            <a:ext cx="432911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5C4C7C-FE27-443F-8030-4F9F04E9F6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02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268761"/>
            <a:ext cx="3743698" cy="5589240"/>
          </a:xfrm>
        </p:spPr>
        <p:txBody>
          <a:bodyPr/>
          <a:lstStyle>
            <a:lvl1pPr marL="261938" indent="-261938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8575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08025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268761"/>
            <a:ext cx="3744416" cy="558924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8575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440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7866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0166" y="1428736"/>
            <a:ext cx="3214710" cy="746139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93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0166" y="2174875"/>
            <a:ext cx="32147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428736"/>
            <a:ext cx="3429024" cy="746139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93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4290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138" y="6356350"/>
            <a:ext cx="15779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6350"/>
            <a:ext cx="432911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855404-BA37-45A5-974D-EA08CA33B0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88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138" y="6356350"/>
            <a:ext cx="15779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6350"/>
            <a:ext cx="432911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F2AA4B-169F-435A-B3BA-4EE33A3A66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868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138" y="6356350"/>
            <a:ext cx="15779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6350"/>
            <a:ext cx="432911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4750" y="6356350"/>
            <a:ext cx="7778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CFE5D2-6871-42CB-8F02-F160E8689B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969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u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3050"/>
            <a:ext cx="29289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273050"/>
            <a:ext cx="4257676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t-EE" noProof="0" dirty="0" smtClean="0"/>
          </a:p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5852" y="1435100"/>
            <a:ext cx="29289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285875" y="6357938"/>
            <a:ext cx="1773238" cy="3635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2138" y="6357938"/>
            <a:ext cx="4511675" cy="36353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5250" y="6357938"/>
            <a:ext cx="1000125" cy="363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BF8095-A82C-48EC-9840-C1FE3E651E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67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ii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TTU_peamine_logo_ENG_val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894013"/>
            <a:ext cx="5329237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isuslaid_uu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27"/>
          <a:stretch>
            <a:fillRect/>
          </a:stretch>
        </p:blipFill>
        <p:spPr bwMode="auto">
          <a:xfrm>
            <a:off x="1588" y="1588"/>
            <a:ext cx="1268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TTU_logomargis_val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61277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1481138" y="260350"/>
            <a:ext cx="74834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76375" y="1268413"/>
            <a:ext cx="74882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29" r:id="rId2"/>
    <p:sldLayoutId id="2147484135" r:id="rId3"/>
    <p:sldLayoutId id="2147484130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anose="05050102010706020507" pitchFamily="18" charset="2"/>
        <a:buChar char=""/>
        <a:defRPr sz="22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ii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ECEC83E-CC1C-4326-ACAB-8FE06DB4D76F}" type="datetimeFigureOut">
              <a:rPr lang="et-EE"/>
              <a:pPr>
                <a:defRPr/>
              </a:pPr>
              <a:t>5.12.2016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8476116-F2D4-4231-B55D-5068E636EA38}" type="slidenum">
              <a:rPr lang="et-EE" altLang="en-US"/>
              <a:pPr/>
              <a:t>‹#›</a:t>
            </a:fld>
            <a:endParaRPr lang="et-EE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4438" y="2357438"/>
            <a:ext cx="7243762" cy="2214562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400" i="0" dirty="0" smtClean="0"/>
              <a:t>Click to edit Master title style</a:t>
            </a:r>
            <a:endParaRPr lang="et-EE" sz="3400" i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pt_fassaadiga_sla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1214438" y="2852738"/>
            <a:ext cx="7534275" cy="221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t-EE" dirty="0" smtClean="0"/>
              <a:t>Initial performance criteria and requirements for innovative and multifunctional</a:t>
            </a:r>
            <a:br>
              <a:rPr lang="en-US" altLang="et-EE" dirty="0" smtClean="0"/>
            </a:br>
            <a:r>
              <a:rPr lang="en-US" altLang="et-EE" dirty="0" smtClean="0"/>
              <a:t>building envelope elements</a:t>
            </a:r>
          </a:p>
        </p:txBody>
      </p:sp>
      <p:sp>
        <p:nvSpPr>
          <p:cNvPr id="15364" name="AutoShape 2" descr="data:image/png;base64,iVBORw0KGgoAAAANSUhEUgAAAZ0AAABUCAMAAABukRpYAAAA4VBMVEX///+TlZiqAFf6+vr39/eOkJOnAE/s7e3Mzc78/PyoAFLp6ur++/2kpqjl5ua7vL7a29ylAEqrra/Bw8T89fmZm5335O757fP+9/ulp6mkAEjV1te/wMKsAFvqytjTfqnFU42uHF/rwdbeoL/eqMHUj67Ib5fHYpK7UX7mtM65Qne0LW7akra2IW2yAGTz2ufUg6vIW5PuyNzjuMvEaZC0MG3NbZ3Yn7jXlbS5IXPt0d713+vRfqW/VYTMaJu2Fm3MgJ+0NW2/P4HUwMu/qLazMGu9NnzXrcOhAD7CPoS9SX7utQRqAAASJElEQVR4nO1cCVviSBOOJJOLkBuChKAi4iCnQR0EHJXdZffj//+gr45OiLrOOjuz4z6zqWfGdPqorqq3q7s6pCNJJZVUUkkllVRSSSWVVFJJJZVUUkkllVRSSf85Mgz4I8syJuEiG1mCsqQsYXCJ/KK9QlmKbSt8rxnEtWprP0L6n53cGCzadtpg3Nhptx0drGtDou0EkKW0MVXFLEeHW1153hwLJS3QHYeKYroYOmTYP1yXn48Cx5Dsg4MPYGTnA1x98AUdEkAw+qt1TLiY9cE3JK1WfdJYjh3MkduxofgOouf7iE7syIbuvI9CPxUROnWCAtE52KNTf4rOwZ+hoyiHkFP1oap7oEiK4RI67QDu/fdR6Keib0IH5jRCB7OrdZzKYkLHrdlKEL+DNj8bfQ90FMfXFLuOZYyOodd93XgHbX42+h7oSErgxG4dozdGR2nrTq2MCr6dvgs6xKiNfwkdBeM7/eBl+F3SV9L3QkfzKUHoVGvQVKk/r1vSV9O3oiNyIKimK6Gj4aym1Z/vjUr6avo2dAwXC/fgSAF6jBEcVjWc3Ur6RvomdAw7jmOoZsTCg+DeRZexg6AMCr4DfePMVtI/SiU6/2ZqvxUdfs5Wzlc/lGKd0Xn5FJTQOcjRqSM6wX/kd4EwsqQoem8pgAxczN0Y1nK9VqvXn/tOvV47BIexY/e/NKmNNitpc/NvgCcnWdOqLgbILsJUo11/bFe1/4i/FGmwjqTZp+Z7iyGlaShN0zSdSlFKFEmNdNn9/fd0CSUrylpalijpTgtNo0YzI5gIgKxVpk8UQV6DklYD0o0oT4cNrGQ0RFUoavIcshJtsVIjG7bTp+MXeTGFkRAgbOI0JIWNkFkX+mtYe47UR16ECcyJwkxMaZlrJRiFohVyjgSrEBtEBndNhfsysFv3qbjWtJtmWnGXWdW30h9qR9q0vNalNDBbntdSP0k3f7RU0/Rara51DiWt1kW0MlutPxbSwx+bQtNj9f7+fjLBP2pKprzviKL0cjI57pIo4XwzmXxOWbnBdjI5QnOEN+uQjdHbTi7JMpuZUGO0TT6LUWBNPhWFbUySrMvkNpSWR5C8vZ9sgWPj9HZyO0N7nUJ/N8TxbBOKbjcgDXBLURRkPbjkxCi5/9xl1smA+1ge3U9uB9AwAkaXqSVNIWN7ymZf3tyTXlYHut5Ai+7t5PIUe7F6t+OLxyTZpBkAq6Pb64vfzPsZw49dXna/Eh016UjHZsU8l7onFaCkJx2pFaau1TfhYn6MVlDmnUpn6vG+ZfO4N+h2x+osnfd2BEtPvckKp2ZlnqV73iR3uSNvS3o2154AQxpV2D6XlVOW3Tozs/pp66o4GtO7waDb85Jed3B2DDaxTtR1Jz39TPqfe3dct2eanFh4fYZHGqg9vrYSHsxp0gKRm3fXA1GjV8lkb2w8kTxTSbLVLpdV6lyrp5QIT0wYONZisqC+on6yaFjN5bpSWTDHdLybh1Y033kXadZl+hoKr9HfRyfCvqytimMuRXM2d+oks2UjSTI/kubmuJGlR96OqoR91WQ1pdMTFvpcPWETSp+SrP65N87ZoJ2wm5U3BgtbczTClkyUkj2OvHPufZ4klGGdVSoPwlRirHS8CbPujNWV1Hy4z+wVXanXYm6Ldt4Rp85MKm7cqaNMgumFKXxsWAFpe2MWOVx7C0o0Z2rSw0E2HT/yEJtuvCHJtZy08mnurfR2dNRn6LA0WxqVFv7UtkwmYmCBCZMkHyiDAjqnrQwdE9TgYoHOcZ7zSQxwaTqcqGfPJ4OpN0a9KXtrLiwKO6UiOpWEEtZZoibcvPMCnYnakPY+CmhNKmzfN6JjITrzROibJvfCB42tOoQurH7eZp6w6y3HrdwMb6W/7ztEAh2iy6tFZSNsWURn/gSdDaNz07/xeCobnJB7WBc3fdMjZp8yFzwbdyv3z+NagQ4R+U6OzlXuOwKdy5mprmkkZ+i0ct8xG4s9H+vh5rR1x0VvRmfQFaNJss69fE7veSbkpkMxXwO/c/Ua5XlfdKJJb3mdyfTX6DxEOzVB22bo7GbRnXkyAGP2BDoNyLpuDZ51+RSddaczn4uZbdebI81ydLYSAD6C+Gv5Ap1JMpt0c57ReB5VEr4voKN+CZ3k5rcs27pX85VpVcHaveQkE9J6MEnDfxadL81sSKcwvV6Za3aev0TnvG+t7lScu7snNOFbu7602qhDUP53gc4cTPmyy6fojP/3vwmHf0fq+JJok81sD1tYrc0ElumVkKaw7iSVk9zrpcFwKl16LPtb0QGLCGWlMNnXaEzUPgQklRwdTCOfd0Un/HgZhiP1goX6S3TuzmGftVNPBtAvN9mBTVYTNZlnvtN82DWiQZJkO5HMQE/QOYui7iiLClYh0iBH5xZsfezB4hC9QGeSjMwkd8vt1SrqqWMOv944syU3j6bIB3TWWY1o4p3liBB9+hegM0+ut+NNpcIblL9G5yokvZN5h9FpPvax3cY00zkvsdPxcDvenpj5pCEM9ASdBW5oaQi/jAoe7vHvsaqeRZMXvqNGC9MTc9tShZ6GJx4Zu4gOdfSa78y7iclBB0Su2YIL0SrWGCSVLECSFuYj6vMO6IQZOs2H8Wo6bWSbjifoqAV0vGxmO0eJGzt1OPpNoEML63KnPvZvCZ3FsLuarmbmxdNA9Bk6eUj3CjqwKpvm4v4lOo1wbQ45++hxOZ1O1+qYRfMumeNDhSq/HrOdmiJoO1OTfIvmwSwJ9dS+kCzqM9qAzo+OqMOxKpxlSAFpqvI+J0MH5RG+Y+GffL9zfsf+Ad7zSEILdKTl1qwQOtbtA+q3PEl6UpHS1iSf64aETkgsX+x3mg8Tum+cm5Uhb5uK6EwBN+8a8xvX5J7pCe0+rQWjJIVXt9ye0TEa4XN0rJnJwi2HedDW5z3ATD0RjjkdVgi5zqS1JDN8xfOCt6JjvoZOi0fPnJ8HhFvvM15XFROFC1HtuUm7yxRVHGW+c8foSMsL74IMZl2cC20m6hjL0grb4Vh98rwA467cd4YUUadkoZuC7/Bu9CHhWo1jT6CTeiLg6Iy9Ka0RwyU+XBAzGJs4PeHAPq3wsAB0cFUJRzCKlo8Cneaw8jv5BcFjLUwxk3VNnjzAEBsWc+1xyZKfFTRGX/Fw1asAOqqpAjqJCQQSHXkmE6CjwkUldMzWn6BjdRK1H1lSc3m/Y7ddeK1BKFmDljmZLUb3gI41U83b0WKGxrYu1ckSH8FMt+Mlj6HG7pE8a3nyOBU5G0DHamwf2UV6LXMR7V8stRawoQh5ul8m5nh2OhtDuGyEEO91EJVoprbS0JCM1Xmrw5awjsfkydYI1jkoksJexRtAIjqueIvuxSQk/otKQs9lekOz3+kcJWfU2OgOzeTzaLED8K3B2Jxh51aamA8gVbhO1BvUaHCtbntLaNQXxg9vEvWos5xvrzmYDz9VzPvZaHS/eDs40ni7lG6G18O1lF5cX19cXAyk0cXHj7vdx4/XqfXweHHxOLyKGlA2hHl2ePO09Wq0nq1PG1JnNpvRAwxrvl6vB83lbHa27l9dXU1BufVshuk+KgfVR11qt54JD1it0SLTEZSInM4M4rnZetajUZj21+vTMO8ync0eZr1Q9D5CzusGPvwUrKUBdDeDERItQCix+EXcWfcIsvDJGjCZzbr0qHPdB/mYXxdkp1S6vrvY9edisFAv/as+WHkKzdb4RHQ1wgSOs8G6f4TdThdXu835On+6CKZ4AC7np41cbjLJ+lkI+kVaTmE3sFwuG1I4JYqkqPPLr7/++ssvMCQalLWyrClUgZLls6jDCi0LH+DD/yYb0GpaYSiFkN+ELMyjNCSbIo2ZVtSEf4IJDdwmcIiyGTmke0t4CHAs+A6x4HurwNkIi/1RHyGJwtS08rbkO6IOljRDaGjksnMqamQ/cRAfZI3SNIW+QnHRSnAKG6voyZqCXPJJuWiGv0OK7eoBvpwe15HwhU6tHcRutXxf/b1Ixl9Adcentz6ADp+9V4B5Mb7jiSc+DKUE6oeSHuDZtw/Z2bcvvJNzaEia/x/8Ffs96c1vTJXvs70DlW8b/pvp296jVgTRjZznGSKR59Chel6zZC4Wh3tEW2pOBaJyXixnTUQ7qCZjmhtSwsiE0ZS8NzmTLJNCLiyZsqJpSibMnoGUtZFFUt7XxjpyLo28V1fOmkOtPdPs6NI+k9gjIyoX1f5ZdFwnCHxHb9MxeJsPHRiur7M9dN8lwZXAweXKbmd3GIiIt+Bdx83Q4XZwwZI2FRs2sbD9QJaqDp0QMmJY+5S2r+sOxZROHPArkIau67gsQrc2nvrOJHMPUS6ZZSCydT3WHTrcrwXISLzgqrTbEB4FgROjFIHu0LmKagCM235MlZEH9MnqyHt1oEGgx4GD0hpV+r4AaZdncg3oC5SoOo5Mqv/1i7Xfgo5hVxXN1xWNzh2062IQ1YXB7ex8VUDS2B/4KCkdlVf8GllL8XOOygFZg8/9+IdscoJKOcQS94C0aaOxA19RqFOwjeKIU/igCDJzgbNha4pWZ8nadKRobwobzWVUfRJKxxOvQgTFVpS4Dvc2aFp35Srm275NUS3KrtdYHd8oqBPTyX+9jQPDraGgsh8ww9jRwOd5eIDacGMoARjHxQPQRvCGk7Xfuu4ovji5ozk1RsWoZejUtH0fcHtYJzFjlF1x6jWDrnt0GFUFY3rJqR3S+KNi7sOg5gqNX903Mtay6CdAKxmEjphghBwKWkffnwA/5KRyoBOjp+cns8bZG+OKL5jYiA4f8ufOM3VcPJFZFYMspuNLTiD0Z14xf/mBbxSUFUOxavsNJze/GzqxK0wmv4KOq9tkEFJHaVf9Q+VP0akROlWHrv4eHUnHBoQtGdVg1jJ/LgG2BfFTAxfl0JzcFG52Jo98Soc/xSFcRAcXyviwYENAB79Vw3q6uks9kjrtttDhMECHJxmNtviehlyDUqddNBqMEOctm5PvhY4SaKL0VXTako6sGB1HU2owY7+KjqbQZ0NoQhJ9VKGCzOuVXotjnVkr9KI+Jg94vXuBDozlwlmvoCbQiFG8+NCNi5+X2aMTuHq14KSiVx1XN1Yn2Ktj+OKgn+w4OTpKlik5vmSwx2YhU+zHbzoa+L3Q0fzYZVf/AjoG6iPQqUK5Y4AP5ZyK6IDPaDUY8EV0UHWNF1z90LaDzGD8hR78SEJQNHAuB2hRGLjtJ+hACOHqhVG8Rye2dfs5Or6GxOsOqqGDyC56S03Y2niCTpB1iehQDcOlDxFBWf1NT12+Fzqx47q8PL+KDjq6U6/avO7gp5HqbeMlOjSXYDSARi2iA7O6HMfCTkY2s2m0xnL5QVX6M3Ry41HTbGbTeWaTs1Cf6MXMVjyb/GTdQXWMdl0jddidUK39zCY72bdo/Db5D/EVIVPwtu/UfCd0ZDQjL6WvRgUkULumMzpY1a4HwZ4j25Cr+aK4XUQH1ve2VjCQxOuOTv1gBs0lL9GRiugo2frkvyUqgBmOCzjAK3ROgw3g0ZFNLMLTKn4gQKDD0QDywEJx/FkRfPUfik4Vl12adSW5HnNoYiMH3IzpjA4tkkqbQgNGB6oUntwF5HoBWdIXxRRY55GHXhdmJt/hSE2WKKSWsQoFWO5hhk4ep+1T2IQNxN9b+iI6+K25+CDGGlqMMduhMJmUqyM7rA5/W0uhKJnQMaqSCPXlgMByDmmg1b8KHXrOlj0FzZ9RIx3kz6hf/QIYGZA2lw4BEB+4EOB+gCWoTW3acQyDXXFoROl1jfVBYe2aWMIL6AAT19YD2iWKYpvQ4T4kHCxc23DqOnUh+8ha82FT4ui2TkFqUOftn30QZF/0y9oTwXZVh8WGYibZqT/ZEhoBD3GI7BxXD2h3fOjEboybZqiMeCkO+qrBHivUgf2EH9uw3yQka7XYxUf6isikzpXAD1xXZyeDDcWbnidrVfphB6wqVV0gFFZzKSXTqTgghbJsvH0Ro1dtF1HkbxsCI0WyqQ1M55SAfQJs72z6/CH/UCRrUt4AGBc4yq6ucw+amxUr9KFE8aVEI9vVE2scFS5tJWW40XTdZRls5sGSERP7yZcWDS3WY+bPohUksHErSl1CBzwUFZBKR/soXAhKFtVRNNFS12P+sKOWSVfMxG5dvJP+rN+SSiqppJJKKqmkkkoqqaSSSiqppJJKKqmkkkoqqaSSSiqppJJKKqmkL9D/AfiRLBRPYaKGAAAAAElFTkSuQmCC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5365" name="AutoShape 4" descr="data:image/png;base64,iVBORw0KGgoAAAANSUhEUgAAAZ0AAABUCAMAAABukRpYAAAA4VBMVEX///+TlZiqAFf6+vr39/eOkJOnAE/s7e3Mzc78/PyoAFLp6ur++/2kpqjl5ua7vL7a29ylAEqrra/Bw8T89fmZm5335O757fP+9/ulp6mkAEjV1te/wMKsAFvqytjTfqnFU42uHF/rwdbeoL/eqMHUj67Ib5fHYpK7UX7mtM65Qne0LW7akra2IW2yAGTz2ufUg6vIW5PuyNzjuMvEaZC0MG3NbZ3Yn7jXlbS5IXPt0d713+vRfqW/VYTMaJu2Fm3MgJ+0NW2/P4HUwMu/qLazMGu9NnzXrcOhAD7CPoS9SX7utQRqAAASJElEQVR4nO1cCVviSBOOJJOLkBuChKAi4iCnQR0EHJXdZffj//+gr45OiLrOOjuz4z6zqWfGdPqorqq3q7s6pCNJJZVUUkkllVRSSSWVVFJJJZVUUkkllVRSSf85Mgz4I8syJuEiG1mCsqQsYXCJ/KK9QlmKbSt8rxnEtWprP0L6n53cGCzadtpg3Nhptx0drGtDou0EkKW0MVXFLEeHW1153hwLJS3QHYeKYroYOmTYP1yXn48Cx5Dsg4MPYGTnA1x98AUdEkAw+qt1TLiY9cE3JK1WfdJYjh3MkduxofgOouf7iE7syIbuvI9CPxUROnWCAtE52KNTf4rOwZ+hoyiHkFP1oap7oEiK4RI67QDu/fdR6Keib0IH5jRCB7OrdZzKYkLHrdlKEL+DNj8bfQ90FMfXFLuOZYyOodd93XgHbX42+h7oSErgxG4dozdGR2nrTq2MCr6dvgs6xKiNfwkdBeM7/eBl+F3SV9L3QkfzKUHoVGvQVKk/r1vSV9O3oiNyIKimK6Gj4aym1Z/vjUr6avo2dAwXC/fgSAF6jBEcVjWc3Ur6RvomdAw7jmOoZsTCg+DeRZexg6AMCr4DfePMVtI/SiU6/2ZqvxUdfs5Wzlc/lGKd0Xn5FJTQOcjRqSM6wX/kd4EwsqQoem8pgAxczN0Y1nK9VqvXn/tOvV47BIexY/e/NKmNNitpc/NvgCcnWdOqLgbILsJUo11/bFe1/4i/FGmwjqTZp+Z7iyGlaShN0zSdSlFKFEmNdNn9/fd0CSUrylpalijpTgtNo0YzI5gIgKxVpk8UQV6DklYD0o0oT4cNrGQ0RFUoavIcshJtsVIjG7bTp+MXeTGFkRAgbOI0JIWNkFkX+mtYe47UR16ECcyJwkxMaZlrJRiFohVyjgSrEBtEBndNhfsysFv3qbjWtJtmWnGXWdW30h9qR9q0vNalNDBbntdSP0k3f7RU0/Rara51DiWt1kW0MlutPxbSwx+bQtNj9f7+fjLBP2pKprzviKL0cjI57pIo4XwzmXxOWbnBdjI5QnOEN+uQjdHbTi7JMpuZUGO0TT6LUWBNPhWFbUySrMvkNpSWR5C8vZ9sgWPj9HZyO0N7nUJ/N8TxbBOKbjcgDXBLURRkPbjkxCi5/9xl1smA+1ge3U9uB9AwAkaXqSVNIWN7ymZf3tyTXlYHut5Ai+7t5PIUe7F6t+OLxyTZpBkAq6Pb64vfzPsZw49dXna/Eh016UjHZsU8l7onFaCkJx2pFaau1TfhYn6MVlDmnUpn6vG+ZfO4N+h2x+osnfd2BEtPvckKp2ZlnqV73iR3uSNvS3o2154AQxpV2D6XlVOW3Tozs/pp66o4GtO7waDb85Jed3B2DDaxTtR1Jz39TPqfe3dct2eanFh4fYZHGqg9vrYSHsxp0gKRm3fXA1GjV8lkb2w8kTxTSbLVLpdV6lyrp5QIT0wYONZisqC+on6yaFjN5bpSWTDHdLybh1Y033kXadZl+hoKr9HfRyfCvqytimMuRXM2d+oks2UjSTI/kubmuJGlR96OqoR91WQ1pdMTFvpcPWETSp+SrP65N87ZoJ2wm5U3BgtbczTClkyUkj2OvHPufZ4klGGdVSoPwlRirHS8CbPujNWV1Hy4z+wVXanXYm6Ldt4Rp85MKm7cqaNMgumFKXxsWAFpe2MWOVx7C0o0Z2rSw0E2HT/yEJtuvCHJtZy08mnurfR2dNRn6LA0WxqVFv7UtkwmYmCBCZMkHyiDAjqnrQwdE9TgYoHOcZ7zSQxwaTqcqGfPJ4OpN0a9KXtrLiwKO6UiOpWEEtZZoibcvPMCnYnakPY+CmhNKmzfN6JjITrzROibJvfCB42tOoQurH7eZp6w6y3HrdwMb6W/7ztEAh2iy6tFZSNsWURn/gSdDaNz07/xeCobnJB7WBc3fdMjZp8yFzwbdyv3z+NagQ4R+U6OzlXuOwKdy5mprmkkZ+i0ct8xG4s9H+vh5rR1x0VvRmfQFaNJss69fE7veSbkpkMxXwO/c/Ua5XlfdKJJb3mdyfTX6DxEOzVB22bo7GbRnXkyAGP2BDoNyLpuDZ51+RSddaczn4uZbdebI81ydLYSAD6C+Gv5Ap1JMpt0c57ReB5VEr4voKN+CZ3k5rcs27pX85VpVcHaveQkE9J6MEnDfxadL81sSKcwvV6Za3aev0TnvG+t7lScu7snNOFbu7602qhDUP53gc4cTPmyy6fojP/3vwmHf0fq+JJok81sD1tYrc0ElumVkKaw7iSVk9zrpcFwKl16LPtb0QGLCGWlMNnXaEzUPgQklRwdTCOfd0Un/HgZhiP1goX6S3TuzmGftVNPBtAvN9mBTVYTNZlnvtN82DWiQZJkO5HMQE/QOYui7iiLClYh0iBH5xZsfezB4hC9QGeSjMwkd8vt1SrqqWMOv944syU3j6bIB3TWWY1o4p3liBB9+hegM0+ut+NNpcIblL9G5yokvZN5h9FpPvax3cY00zkvsdPxcDvenpj5pCEM9ASdBW5oaQi/jAoe7vHvsaqeRZMXvqNGC9MTc9tShZ6GJx4Zu4gOdfSa78y7iclBB0Su2YIL0SrWGCSVLECSFuYj6vMO6IQZOs2H8Wo6bWSbjifoqAV0vGxmO0eJGzt1OPpNoEML63KnPvZvCZ3FsLuarmbmxdNA9Bk6eUj3CjqwKpvm4v4lOo1wbQ45++hxOZ1O1+qYRfMumeNDhSq/HrOdmiJoO1OTfIvmwSwJ9dS+kCzqM9qAzo+OqMOxKpxlSAFpqvI+J0MH5RG+Y+GffL9zfsf+Ad7zSEILdKTl1qwQOtbtA+q3PEl6UpHS1iSf64aETkgsX+x3mg8Tum+cm5Uhb5uK6EwBN+8a8xvX5J7pCe0+rQWjJIVXt9ye0TEa4XN0rJnJwi2HedDW5z3ATD0RjjkdVgi5zqS1JDN8xfOCt6JjvoZOi0fPnJ8HhFvvM15XFROFC1HtuUm7yxRVHGW+c8foSMsL74IMZl2cC20m6hjL0grb4Vh98rwA467cd4YUUadkoZuC7/Bu9CHhWo1jT6CTeiLg6Iy9Ka0RwyU+XBAzGJs4PeHAPq3wsAB0cFUJRzCKlo8Cneaw8jv5BcFjLUwxk3VNnjzAEBsWc+1xyZKfFTRGX/Fw1asAOqqpAjqJCQQSHXkmE6CjwkUldMzWn6BjdRK1H1lSc3m/Y7ddeK1BKFmDljmZLUb3gI41U83b0WKGxrYu1ckSH8FMt+Mlj6HG7pE8a3nyOBU5G0DHamwf2UV6LXMR7V8stRawoQh5ul8m5nh2OhtDuGyEEO91EJVoprbS0JCM1Xmrw5awjsfkydYI1jkoksJexRtAIjqueIvuxSQk/otKQs9lekOz3+kcJWfU2OgOzeTzaLED8K3B2Jxh51aamA8gVbhO1BvUaHCtbntLaNQXxg9vEvWos5xvrzmYDz9VzPvZaHS/eDs40ni7lG6G18O1lF5cX19cXAyk0cXHj7vdx4/XqfXweHHxOLyKGlA2hHl2ePO09Wq0nq1PG1JnNpvRAwxrvl6vB83lbHa27l9dXU1BufVshuk+KgfVR11qt54JD1it0SLTEZSInM4M4rnZetajUZj21+vTMO8ync0eZr1Q9D5CzusGPvwUrKUBdDeDERItQCix+EXcWfcIsvDJGjCZzbr0qHPdB/mYXxdkp1S6vrvY9edisFAv/as+WHkKzdb4RHQ1wgSOs8G6f4TdThdXu835On+6CKZ4AC7np41cbjLJ+lkI+kVaTmE3sFwuG1I4JYqkqPPLr7/++ssvMCQalLWyrClUgZLls6jDCi0LH+DD/yYb0GpaYSiFkN+ELMyjNCSbIo2ZVtSEf4IJDdwmcIiyGTmke0t4CHAs+A6x4HurwNkIi/1RHyGJwtS08rbkO6IOljRDaGjksnMqamQ/cRAfZI3SNIW+QnHRSnAKG6voyZqCXPJJuWiGv0OK7eoBvpwe15HwhU6tHcRutXxf/b1Ixl9Adcentz6ADp+9V4B5Mb7jiSc+DKUE6oeSHuDZtw/Z2bcvvJNzaEia/x/8Ffs96c1vTJXvs70DlW8b/pvp296jVgTRjZznGSKR59Chel6zZC4Wh3tEW2pOBaJyXixnTUQ7qCZjmhtSwsiE0ZS8NzmTLJNCLiyZsqJpSibMnoGUtZFFUt7XxjpyLo28V1fOmkOtPdPs6NI+k9gjIyoX1f5ZdFwnCHxHb9MxeJsPHRiur7M9dN8lwZXAweXKbmd3GIiIt+Bdx83Q4XZwwZI2FRs2sbD9QJaqDp0QMmJY+5S2r+sOxZROHPArkIau67gsQrc2nvrOJHMPUS6ZZSCydT3WHTrcrwXISLzgqrTbEB4FgROjFIHu0LmKagCM235MlZEH9MnqyHt1oEGgx4GD0hpV+r4AaZdncg3oC5SoOo5Mqv/1i7Xfgo5hVxXN1xWNzh2062IQ1YXB7ex8VUDS2B/4KCkdlVf8GllL8XOOygFZg8/9+IdscoJKOcQS94C0aaOxA19RqFOwjeKIU/igCDJzgbNha4pWZ8nadKRobwobzWVUfRJKxxOvQgTFVpS4Dvc2aFp35Srm275NUS3KrtdYHd8oqBPTyX+9jQPDraGgsh8ww9jRwOd5eIDacGMoARjHxQPQRvCGk7Xfuu4ovji5ozk1RsWoZejUtH0fcHtYJzFjlF1x6jWDrnt0GFUFY3rJqR3S+KNi7sOg5gqNX903Mtay6CdAKxmEjphghBwKWkffnwA/5KRyoBOjp+cns8bZG+OKL5jYiA4f8ufOM3VcPJFZFYMspuNLTiD0Z14xf/mBbxSUFUOxavsNJze/GzqxK0wmv4KOq9tkEFJHaVf9Q+VP0akROlWHrv4eHUnHBoQtGdVg1jJ/LgG2BfFTAxfl0JzcFG52Jo98Soc/xSFcRAcXyviwYENAB79Vw3q6uks9kjrtttDhMECHJxmNtviehlyDUqddNBqMEOctm5PvhY4SaKL0VXTako6sGB1HU2owY7+KjqbQZ0NoQhJ9VKGCzOuVXotjnVkr9KI+Jg94vXuBDozlwlmvoCbQiFG8+NCNi5+X2aMTuHq14KSiVx1XN1Yn2Ktj+OKgn+w4OTpKlik5vmSwx2YhU+zHbzoa+L3Q0fzYZVf/AjoG6iPQqUK5Y4AP5ZyK6IDPaDUY8EV0UHWNF1z90LaDzGD8hR78SEJQNHAuB2hRGLjtJ+hACOHqhVG8Rye2dfs5Or6GxOsOqqGDyC56S03Y2niCTpB1iehQDcOlDxFBWf1NT12+Fzqx47q8PL+KDjq6U6/avO7gp5HqbeMlOjSXYDSARi2iA7O6HMfCTkY2s2m0xnL5QVX6M3Ry41HTbGbTeWaTs1Cf6MXMVjyb/GTdQXWMdl0jddidUK39zCY72bdo/Db5D/EVIVPwtu/UfCd0ZDQjL6WvRgUkULumMzpY1a4HwZ4j25Cr+aK4XUQH1ve2VjCQxOuOTv1gBs0lL9GRiugo2frkvyUqgBmOCzjAK3ROgw3g0ZFNLMLTKn4gQKDD0QDywEJx/FkRfPUfik4Vl12adSW5HnNoYiMH3IzpjA4tkkqbQgNGB6oUntwF5HoBWdIXxRRY55GHXhdmJt/hSE2WKKSWsQoFWO5hhk4ep+1T2IQNxN9b+iI6+K25+CDGGlqMMduhMJmUqyM7rA5/W0uhKJnQMaqSCPXlgMByDmmg1b8KHXrOlj0FzZ9RIx3kz6hf/QIYGZA2lw4BEB+4EOB+gCWoTW3acQyDXXFoROl1jfVBYe2aWMIL6AAT19YD2iWKYpvQ4T4kHCxc23DqOnUh+8ha82FT4ui2TkFqUOftn30QZF/0y9oTwXZVh8WGYibZqT/ZEhoBD3GI7BxXD2h3fOjEboybZqiMeCkO+qrBHivUgf2EH9uw3yQka7XYxUf6isikzpXAD1xXZyeDDcWbnidrVfphB6wqVV0gFFZzKSXTqTgghbJsvH0Ro1dtF1HkbxsCI0WyqQ1M55SAfQJs72z6/CH/UCRrUt4AGBc4yq6ucw+amxUr9KFE8aVEI9vVE2scFS5tJWW40XTdZRls5sGSERP7yZcWDS3WY+bPohUksHErSl1CBzwUFZBKR/soXAhKFtVRNNFS12P+sKOWSVfMxG5dvJP+rN+SSiqppJJKKqmkkkoqqaSSSiqppJJKKqmkkkoqqaSSSiqppJJKKqmkL9D/AfiRLBRPYaKGAAAAAElFTkSuQmCC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5366" name="AutoShape 6" descr="data:image/png;base64,iVBORw0KGgoAAAANSUhEUgAAAZ0AAABUCAMAAABukRpYAAAA4VBMVEX///+TlZiqAFf6+vr39/eOkJOnAE/s7e3Mzc78/PyoAFLp6ur++/2kpqjl5ua7vL7a29ylAEqrra/Bw8T89fmZm5335O757fP+9/ulp6mkAEjV1te/wMKsAFvqytjTfqnFU42uHF/rwdbeoL/eqMHUj67Ib5fHYpK7UX7mtM65Qne0LW7akra2IW2yAGTz2ufUg6vIW5PuyNzjuMvEaZC0MG3NbZ3Yn7jXlbS5IXPt0d713+vRfqW/VYTMaJu2Fm3MgJ+0NW2/P4HUwMu/qLazMGu9NnzXrcOhAD7CPoS9SX7utQRqAAASJElEQVR4nO1cCVviSBOOJJOLkBuChKAi4iCnQR0EHJXdZffj//+gr45OiLrOOjuz4z6zqWfGdPqorqq3q7s6pCNJJZVUUkkllVRSSSWVVFJJJZVUUkkllVRSSf85Mgz4I8syJuEiG1mCsqQsYXCJ/KK9QlmKbSt8rxnEtWprP0L6n53cGCzadtpg3Nhptx0drGtDou0EkKW0MVXFLEeHW1153hwLJS3QHYeKYroYOmTYP1yXn48Cx5Dsg4MPYGTnA1x98AUdEkAw+qt1TLiY9cE3JK1WfdJYjh3MkduxofgOouf7iE7syIbuvI9CPxUROnWCAtE52KNTf4rOwZ+hoyiHkFP1oap7oEiK4RI67QDu/fdR6Keib0IH5jRCB7OrdZzKYkLHrdlKEL+DNj8bfQ90FMfXFLuOZYyOodd93XgHbX42+h7oSErgxG4dozdGR2nrTq2MCr6dvgs6xKiNfwkdBeM7/eBl+F3SV9L3QkfzKUHoVGvQVKk/r1vSV9O3oiNyIKimK6Gj4aym1Z/vjUr6avo2dAwXC/fgSAF6jBEcVjWc3Ur6RvomdAw7jmOoZsTCg+DeRZexg6AMCr4DfePMVtI/SiU6/2ZqvxUdfs5Wzlc/lGKd0Xn5FJTQOcjRqSM6wX/kd4EwsqQoem8pgAxczN0Y1nK9VqvXn/tOvV47BIexY/e/NKmNNitpc/NvgCcnWdOqLgbILsJUo11/bFe1/4i/FGmwjqTZp+Z7iyGlaShN0zSdSlFKFEmNdNn9/fd0CSUrylpalijpTgtNo0YzI5gIgKxVpk8UQV6DklYD0o0oT4cNrGQ0RFUoavIcshJtsVIjG7bTp+MXeTGFkRAgbOI0JIWNkFkX+mtYe47UR16ECcyJwkxMaZlrJRiFohVyjgSrEBtEBndNhfsysFv3qbjWtJtmWnGXWdW30h9qR9q0vNalNDBbntdSP0k3f7RU0/Rara51DiWt1kW0MlutPxbSwx+bQtNj9f7+fjLBP2pKprzviKL0cjI57pIo4XwzmXxOWbnBdjI5QnOEN+uQjdHbTi7JMpuZUGO0TT6LUWBNPhWFbUySrMvkNpSWR5C8vZ9sgWPj9HZyO0N7nUJ/N8TxbBOKbjcgDXBLURRkPbjkxCi5/9xl1smA+1ge3U9uB9AwAkaXqSVNIWN7ymZf3tyTXlYHut5Ai+7t5PIUe7F6t+OLxyTZpBkAq6Pb64vfzPsZw49dXna/Eh016UjHZsU8l7onFaCkJx2pFaau1TfhYn6MVlDmnUpn6vG+ZfO4N+h2x+osnfd2BEtPvckKp2ZlnqV73iR3uSNvS3o2154AQxpV2D6XlVOW3Tozs/pp66o4GtO7waDb85Jed3B2DDaxTtR1Jz39TPqfe3dct2eanFh4fYZHGqg9vrYSHsxp0gKRm3fXA1GjV8lkb2w8kTxTSbLVLpdV6lyrp5QIT0wYONZisqC+on6yaFjN5bpSWTDHdLybh1Y033kXadZl+hoKr9HfRyfCvqytimMuRXM2d+oks2UjSTI/kubmuJGlR96OqoR91WQ1pdMTFvpcPWETSp+SrP65N87ZoJ2wm5U3BgtbczTClkyUkj2OvHPufZ4klGGdVSoPwlRirHS8CbPujNWV1Hy4z+wVXanXYm6Ldt4Rp85MKm7cqaNMgumFKXxsWAFpe2MWOVx7C0o0Z2rSw0E2HT/yEJtuvCHJtZy08mnurfR2dNRn6LA0WxqVFv7UtkwmYmCBCZMkHyiDAjqnrQwdE9TgYoHOcZ7zSQxwaTqcqGfPJ4OpN0a9KXtrLiwKO6UiOpWEEtZZoibcvPMCnYnakPY+CmhNKmzfN6JjITrzROibJvfCB42tOoQurH7eZp6w6y3HrdwMb6W/7ztEAh2iy6tFZSNsWURn/gSdDaNz07/xeCobnJB7WBc3fdMjZp8yFzwbdyv3z+NagQ4R+U6OzlXuOwKdy5mprmkkZ+i0ct8xG4s9H+vh5rR1x0VvRmfQFaNJss69fE7veSbkpkMxXwO/c/Ua5XlfdKJJb3mdyfTX6DxEOzVB22bo7GbRnXkyAGP2BDoNyLpuDZ51+RSddaczn4uZbdebI81ydLYSAD6C+Gv5Ap1JMpt0c57ReB5VEr4voKN+CZ3k5rcs27pX85VpVcHaveQkE9J6MEnDfxadL81sSKcwvV6Za3aev0TnvG+t7lScu7snNOFbu7602qhDUP53gc4cTPmyy6fojP/3vwmHf0fq+JJok81sD1tYrc0ElumVkKaw7iSVk9zrpcFwKl16LPtb0QGLCGWlMNnXaEzUPgQklRwdTCOfd0Un/HgZhiP1goX6S3TuzmGftVNPBtAvN9mBTVYTNZlnvtN82DWiQZJkO5HMQE/QOYui7iiLClYh0iBH5xZsfezB4hC9QGeSjMwkd8vt1SrqqWMOv944syU3j6bIB3TWWY1o4p3liBB9+hegM0+ut+NNpcIblL9G5yokvZN5h9FpPvax3cY00zkvsdPxcDvenpj5pCEM9ASdBW5oaQi/jAoe7vHvsaqeRZMXvqNGC9MTc9tShZ6GJx4Zu4gOdfSa78y7iclBB0Su2YIL0SrWGCSVLECSFuYj6vMO6IQZOs2H8Wo6bWSbjifoqAV0vGxmO0eJGzt1OPpNoEML63KnPvZvCZ3FsLuarmbmxdNA9Bk6eUj3CjqwKpvm4v4lOo1wbQ45++hxOZ1O1+qYRfMumeNDhSq/HrOdmiJoO1OTfIvmwSwJ9dS+kCzqM9qAzo+OqMOxKpxlSAFpqvI+J0MH5RG+Y+GffL9zfsf+Ad7zSEILdKTl1qwQOtbtA+q3PEl6UpHS1iSf64aETkgsX+x3mg8Tum+cm5Uhb5uK6EwBN+8a8xvX5J7pCe0+rQWjJIVXt9ye0TEa4XN0rJnJwi2HedDW5z3ATD0RjjkdVgi5zqS1JDN8xfOCt6JjvoZOi0fPnJ8HhFvvM15XFROFC1HtuUm7yxRVHGW+c8foSMsL74IMZl2cC20m6hjL0grb4Vh98rwA467cd4YUUadkoZuC7/Bu9CHhWo1jT6CTeiLg6Iy9Ka0RwyU+XBAzGJs4PeHAPq3wsAB0cFUJRzCKlo8Cneaw8jv5BcFjLUwxk3VNnjzAEBsWc+1xyZKfFTRGX/Fw1asAOqqpAjqJCQQSHXkmE6CjwkUldMzWn6BjdRK1H1lSc3m/Y7ddeK1BKFmDljmZLUb3gI41U83b0WKGxrYu1ckSH8FMt+Mlj6HG7pE8a3nyOBU5G0DHamwf2UV6LXMR7V8stRawoQh5ul8m5nh2OhtDuGyEEO91EJVoprbS0JCM1Xmrw5awjsfkydYI1jkoksJexRtAIjqueIvuxSQk/otKQs9lekOz3+kcJWfU2OgOzeTzaLED8K3B2Jxh51aamA8gVbhO1BvUaHCtbntLaNQXxg9vEvWos5xvrzmYDz9VzPvZaHS/eDs40ni7lG6G18O1lF5cX19cXAyk0cXHj7vdx4/XqfXweHHxOLyKGlA2hHl2ePO09Wq0nq1PG1JnNpvRAwxrvl6vB83lbHa27l9dXU1BufVshuk+KgfVR11qt54JD1it0SLTEZSInM4M4rnZetajUZj21+vTMO8ync0eZr1Q9D5CzusGPvwUrKUBdDeDERItQCix+EXcWfcIsvDJGjCZzbr0qHPdB/mYXxdkp1S6vrvY9edisFAv/as+WHkKzdb4RHQ1wgSOs8G6f4TdThdXu835On+6CKZ4AC7np41cbjLJ+lkI+kVaTmE3sFwuG1I4JYqkqPPLr7/++ssvMCQalLWyrClUgZLls6jDCi0LH+DD/yYb0GpaYSiFkN+ELMyjNCSbIo2ZVtSEf4IJDdwmcIiyGTmke0t4CHAs+A6x4HurwNkIi/1RHyGJwtS08rbkO6IOljRDaGjksnMqamQ/cRAfZI3SNIW+QnHRSnAKG6voyZqCXPJJuWiGv0OK7eoBvpwe15HwhU6tHcRutXxf/b1Ixl9Adcentz6ADp+9V4B5Mb7jiSc+DKUE6oeSHuDZtw/Z2bcvvJNzaEia/x/8Ffs96c1vTJXvs70DlW8b/pvp296jVgTRjZznGSKR59Chel6zZC4Wh3tEW2pOBaJyXixnTUQ7qCZjmhtSwsiE0ZS8NzmTLJNCLiyZsqJpSibMnoGUtZFFUt7XxjpyLo28V1fOmkOtPdPs6NI+k9gjIyoX1f5ZdFwnCHxHb9MxeJsPHRiur7M9dN8lwZXAweXKbmd3GIiIt+Bdx83Q4XZwwZI2FRs2sbD9QJaqDp0QMmJY+5S2r+sOxZROHPArkIau67gsQrc2nvrOJHMPUS6ZZSCydT3WHTrcrwXISLzgqrTbEB4FgROjFIHu0LmKagCM235MlZEH9MnqyHt1oEGgx4GD0hpV+r4AaZdncg3oC5SoOo5Mqv/1i7Xfgo5hVxXN1xWNzh2062IQ1YXB7ex8VUDS2B/4KCkdlVf8GllL8XOOygFZg8/9+IdscoJKOcQS94C0aaOxA19RqFOwjeKIU/igCDJzgbNha4pWZ8nadKRobwobzWVUfRJKxxOvQgTFVpS4Dvc2aFp35Srm275NUS3KrtdYHd8oqBPTyX+9jQPDraGgsh8ww9jRwOd5eIDacGMoARjHxQPQRvCGk7Xfuu4ovji5ozk1RsWoZejUtH0fcHtYJzFjlF1x6jWDrnt0GFUFY3rJqR3S+KNi7sOg5gqNX903Mtay6CdAKxmEjphghBwKWkffnwA/5KRyoBOjp+cns8bZG+OKL5jYiA4f8ufOM3VcPJFZFYMspuNLTiD0Z14xf/mBbxSUFUOxavsNJze/GzqxK0wmv4KOq9tkEFJHaVf9Q+VP0akROlWHrv4eHUnHBoQtGdVg1jJ/LgG2BfFTAxfl0JzcFG52Jo98Soc/xSFcRAcXyviwYENAB79Vw3q6uks9kjrtttDhMECHJxmNtviehlyDUqddNBqMEOctm5PvhY4SaKL0VXTako6sGB1HU2owY7+KjqbQZ0NoQhJ9VKGCzOuVXotjnVkr9KI+Jg94vXuBDozlwlmvoCbQiFG8+NCNi5+X2aMTuHq14KSiVx1XN1Yn2Ktj+OKgn+w4OTpKlik5vmSwx2YhU+zHbzoa+L3Q0fzYZVf/AjoG6iPQqUK5Y4AP5ZyK6IDPaDUY8EV0UHWNF1z90LaDzGD8hR78SEJQNHAuB2hRGLjtJ+hACOHqhVG8Rye2dfs5Or6GxOsOqqGDyC56S03Y2niCTpB1iehQDcOlDxFBWf1NT12+Fzqx47q8PL+KDjq6U6/avO7gp5HqbeMlOjSXYDSARi2iA7O6HMfCTkY2s2m0xnL5QVX6M3Ry41HTbGbTeWaTs1Cf6MXMVjyb/GTdQXWMdl0jddidUK39zCY72bdo/Db5D/EVIVPwtu/UfCd0ZDQjL6WvRgUkULumMzpY1a4HwZ4j25Cr+aK4XUQH1ve2VjCQxOuOTv1gBs0lL9GRiugo2frkvyUqgBmOCzjAK3ROgw3g0ZFNLMLTKn4gQKDD0QDywEJx/FkRfPUfik4Vl12adSW5HnNoYiMH3IzpjA4tkkqbQgNGB6oUntwF5HoBWdIXxRRY55GHXhdmJt/hSE2WKKSWsQoFWO5hhk4ep+1T2IQNxN9b+iI6+K25+CDGGlqMMduhMJmUqyM7rA5/W0uhKJnQMaqSCPXlgMByDmmg1b8KHXrOlj0FzZ9RIx3kz6hf/QIYGZA2lw4BEB+4EOB+gCWoTW3acQyDXXFoROl1jfVBYe2aWMIL6AAT19YD2iWKYpvQ4T4kHCxc23DqOnUh+8ha82FT4ui2TkFqUOftn30QZF/0y9oTwXZVh8WGYibZqT/ZEhoBD3GI7BxXD2h3fOjEboybZqiMeCkO+qrBHivUgf2EH9uw3yQka7XYxUf6isikzpXAD1xXZyeDDcWbnidrVfphB6wqVV0gFFZzKSXTqTgghbJsvH0Ro1dtF1HkbxsCI0WyqQ1M55SAfQJs72z6/CH/UCRrUt4AGBc4yq6ucw+amxUr9KFE8aVEI9vVE2scFS5tJWW40XTdZRls5sGSERP7yZcWDS3WY+bPohUksHErSl1CBzwUFZBKR/soXAhKFtVRNNFS12P+sKOWSVfMxG5dvJP+rN+SSiqppJJKKqmkkkoqqaSSSiqppJJKKqmkkkoqqaSSSiqppJJKKqmkL9D/AfiRLBRPYaKGAAAAAElFTkSuQmCC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t-EE"/>
          </a:p>
        </p:txBody>
      </p:sp>
      <p:sp>
        <p:nvSpPr>
          <p:cNvPr id="15368" name="Rectangle 1"/>
          <p:cNvSpPr>
            <a:spLocks noChangeArrowheads="1"/>
          </p:cNvSpPr>
          <p:nvPr/>
        </p:nvSpPr>
        <p:spPr bwMode="auto">
          <a:xfrm>
            <a:off x="5370513" y="307975"/>
            <a:ext cx="3509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t-EE" sz="2000" i="0" dirty="0" smtClean="0">
                <a:latin typeface="Verdana" panose="020B0604030504040204" pitchFamily="34" charset="0"/>
              </a:rPr>
              <a:t>Technology </a:t>
            </a:r>
            <a:r>
              <a:rPr lang="en-GB" altLang="et-EE" sz="2000" i="0" dirty="0">
                <a:latin typeface="Verdana" panose="020B0604030504040204" pitchFamily="34" charset="0"/>
              </a:rPr>
              <a:t>Development</a:t>
            </a:r>
          </a:p>
        </p:txBody>
      </p:sp>
      <p:pic>
        <p:nvPicPr>
          <p:cNvPr id="9" name="Picture 8" descr="Picture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036496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Indoor climate: </a:t>
            </a:r>
            <a:r>
              <a:rPr lang="et-EE" altLang="et-EE" b="1" smtClean="0"/>
              <a:t>Indoor air quality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altLang="et-EE" smtClean="0"/>
              <a:t>M</a:t>
            </a:r>
            <a:r>
              <a:rPr lang="en-GB" altLang="et-EE" smtClean="0"/>
              <a:t>andatory requirements = anyway renovation</a:t>
            </a:r>
            <a:endParaRPr lang="et-EE" altLang="et-EE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87525"/>
            <a:ext cx="712946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Indoor climate: </a:t>
            </a:r>
            <a:r>
              <a:rPr lang="et-EE" altLang="et-EE" b="1" smtClean="0"/>
              <a:t>Moisture safety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t-EE" smtClean="0"/>
              <a:t>EN 15026</a:t>
            </a:r>
            <a:r>
              <a:rPr lang="et-EE" altLang="et-EE" smtClean="0"/>
              <a:t>, </a:t>
            </a:r>
            <a:r>
              <a:rPr lang="en-US" altLang="et-EE" smtClean="0"/>
              <a:t>EN ISO 13788</a:t>
            </a:r>
            <a:endParaRPr lang="et-EE" altLang="et-EE" smtClean="0"/>
          </a:p>
          <a:p>
            <a:r>
              <a:rPr lang="et-EE" altLang="et-EE" smtClean="0"/>
              <a:t>M</a:t>
            </a:r>
            <a:r>
              <a:rPr lang="en-GB" altLang="et-EE" smtClean="0"/>
              <a:t>andatory requirements = anyway renovation</a:t>
            </a:r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z="1200" smtClean="0"/>
          </a:p>
          <a:p>
            <a:r>
              <a:rPr lang="et-EE" altLang="et-EE" smtClean="0"/>
              <a:t>Boundary conditions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77"/>
          <a:stretch>
            <a:fillRect/>
          </a:stretch>
        </p:blipFill>
        <p:spPr bwMode="auto">
          <a:xfrm>
            <a:off x="1692275" y="2139950"/>
            <a:ext cx="698341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8" b="21857"/>
          <a:stretch>
            <a:fillRect/>
          </a:stretch>
        </p:blipFill>
        <p:spPr bwMode="auto">
          <a:xfrm>
            <a:off x="1692275" y="2974975"/>
            <a:ext cx="69834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4" b="47446"/>
          <a:stretch>
            <a:fillRect/>
          </a:stretch>
        </p:blipFill>
        <p:spPr bwMode="auto">
          <a:xfrm>
            <a:off x="1692275" y="4540250"/>
            <a:ext cx="69834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69" b="983"/>
          <a:stretch>
            <a:fillRect/>
          </a:stretch>
        </p:blipFill>
        <p:spPr bwMode="auto">
          <a:xfrm>
            <a:off x="1692275" y="6156325"/>
            <a:ext cx="69834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Indoor climate: </a:t>
            </a:r>
            <a:r>
              <a:rPr lang="et-EE" altLang="et-EE" b="1" smtClean="0"/>
              <a:t>Acoustics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476375" y="1268413"/>
            <a:ext cx="7667625" cy="5400675"/>
          </a:xfrm>
        </p:spPr>
        <p:txBody>
          <a:bodyPr/>
          <a:lstStyle/>
          <a:p>
            <a:r>
              <a:rPr lang="et-EE" altLang="et-EE" smtClean="0"/>
              <a:t>A</a:t>
            </a:r>
            <a:r>
              <a:rPr lang="en-US" altLang="et-EE" smtClean="0"/>
              <a:t>coustic requirements against traffic noise and service systems are important</a:t>
            </a:r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r>
              <a:rPr lang="et-EE" altLang="et-EE" smtClean="0"/>
              <a:t>Additional quality (</a:t>
            </a:r>
            <a:r>
              <a:rPr lang="en-GB" altLang="et-EE" smtClean="0"/>
              <a:t>COST Action TU0901</a:t>
            </a:r>
            <a:r>
              <a:rPr lang="et-EE" altLang="et-EE" smtClean="0"/>
              <a:t>):</a:t>
            </a:r>
            <a:br>
              <a:rPr lang="et-EE" altLang="et-EE" smtClean="0"/>
            </a:br>
            <a:r>
              <a:rPr lang="en-US" altLang="et-EE" smtClean="0"/>
              <a:t>Six classes A-F specifying different levels of</a:t>
            </a:r>
            <a:r>
              <a:rPr lang="et-EE" altLang="et-EE" smtClean="0"/>
              <a:t/>
            </a:r>
            <a:br>
              <a:rPr lang="et-EE" altLang="et-EE" smtClean="0"/>
            </a:br>
            <a:r>
              <a:rPr lang="en-US" altLang="et-EE" smtClean="0"/>
              <a:t>acoustic conditions in dwellings.</a:t>
            </a:r>
            <a:r>
              <a:rPr lang="et-EE" altLang="et-EE" smtClean="0"/>
              <a:t/>
            </a:r>
            <a:br>
              <a:rPr lang="et-EE" altLang="et-EE" smtClean="0"/>
            </a:br>
            <a:r>
              <a:rPr lang="en-US" altLang="et-EE" smtClean="0"/>
              <a:t>Class A is the highest class, class F the lowest class</a:t>
            </a:r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  <a:p>
            <a:endParaRPr lang="et-EE" altLang="et-EE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060575"/>
            <a:ext cx="7329487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78025"/>
            <a:ext cx="7127875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smtClean="0"/>
              <a:t>Energy performance of buildings</a:t>
            </a:r>
            <a:endParaRPr lang="et-EE" altLang="et-EE" b="1" smtClean="0"/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1476375" y="1268413"/>
            <a:ext cx="7667625" cy="5400675"/>
          </a:xfrm>
        </p:spPr>
        <p:txBody>
          <a:bodyPr/>
          <a:lstStyle/>
          <a:p>
            <a:r>
              <a:rPr lang="en-US" altLang="et-EE" smtClean="0"/>
              <a:t>Energy Performance of Buildings Directive recast </a:t>
            </a:r>
            <a:r>
              <a:rPr lang="en-US" altLang="et-EE" sz="1600" smtClean="0"/>
              <a:t>(EPBD recast, 2010)</a:t>
            </a:r>
            <a:endParaRPr lang="et-EE" altLang="et-E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smtClean="0"/>
              <a:t>Energy performance of buildings</a:t>
            </a:r>
            <a:endParaRPr lang="et-EE" altLang="et-EE" b="1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476375" y="1268413"/>
            <a:ext cx="7667625" cy="5400675"/>
          </a:xfrm>
        </p:spPr>
        <p:txBody>
          <a:bodyPr/>
          <a:lstStyle/>
          <a:p>
            <a:r>
              <a:rPr lang="en-US" altLang="et-EE" smtClean="0"/>
              <a:t>National examples of nZEB definitions in Europe</a:t>
            </a:r>
            <a:endParaRPr lang="et-EE" altLang="et-EE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731996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t-EE" smtClean="0"/>
              <a:t>Energy related requirements on modular building envelope retrofitting elements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t-EE" smtClean="0"/>
              <a:t>In most of countries the energy performance of buildings is defined as </a:t>
            </a:r>
            <a:r>
              <a:rPr lang="en-GB" altLang="et-EE" b="1" smtClean="0"/>
              <a:t>(primary) energy use</a:t>
            </a:r>
            <a:r>
              <a:rPr lang="en-GB" altLang="et-EE" smtClean="0"/>
              <a:t> of whole building’s (heating, cooling, ventilation, DHW, lighting, HVAC auxiliary, appliances), not as specific requirements for building envelope.</a:t>
            </a:r>
            <a:endParaRPr lang="et-EE" altLang="et-EE" smtClean="0"/>
          </a:p>
          <a:p>
            <a:endParaRPr lang="et-EE" altLang="et-EE" smtClean="0"/>
          </a:p>
          <a:p>
            <a:r>
              <a:rPr lang="en-GB" altLang="et-EE" smtClean="0"/>
              <a:t>For production of modular panels it in necessary to know specific properties of panels</a:t>
            </a:r>
            <a:r>
              <a:rPr lang="et-EE" altLang="et-EE" smtClean="0"/>
              <a:t> (heat loss)</a:t>
            </a:r>
            <a:r>
              <a:rPr lang="en-GB" altLang="et-EE" smtClean="0"/>
              <a:t>:</a:t>
            </a:r>
            <a:endParaRPr lang="et-EE" altLang="et-EE" smtClean="0"/>
          </a:p>
          <a:p>
            <a:pPr lvl="1"/>
            <a:r>
              <a:rPr lang="en-GB" altLang="et-EE" smtClean="0"/>
              <a:t>thermal transmittance </a:t>
            </a:r>
            <a:r>
              <a:rPr lang="en-GB" altLang="et-EE" i="1" smtClean="0"/>
              <a:t>U</a:t>
            </a:r>
            <a:r>
              <a:rPr lang="en-GB" altLang="et-EE" smtClean="0"/>
              <a:t>, W/(m</a:t>
            </a:r>
            <a:r>
              <a:rPr lang="en-GB" altLang="et-EE" baseline="30000" smtClean="0"/>
              <a:t>2</a:t>
            </a:r>
            <a:r>
              <a:rPr lang="en-GB" altLang="et-EE" smtClean="0"/>
              <a:t>∙K);</a:t>
            </a:r>
            <a:endParaRPr lang="et-EE" altLang="et-EE" smtClean="0"/>
          </a:p>
          <a:p>
            <a:pPr lvl="1"/>
            <a:r>
              <a:rPr lang="en-GB" altLang="et-EE" smtClean="0"/>
              <a:t>linear thermal transmittance </a:t>
            </a:r>
            <a:r>
              <a:rPr lang="en-GB" altLang="et-EE" smtClean="0">
                <a:sym typeface="Symbol" panose="05050102010706020507" pitchFamily="18" charset="2"/>
              </a:rPr>
              <a:t></a:t>
            </a:r>
            <a:r>
              <a:rPr lang="en-GB" altLang="et-EE" smtClean="0"/>
              <a:t>, W/(m∙K) of connections, details and thermal bridges;</a:t>
            </a:r>
            <a:endParaRPr lang="et-EE" altLang="et-EE" smtClean="0"/>
          </a:p>
          <a:p>
            <a:pPr lvl="1"/>
            <a:r>
              <a:rPr lang="en-GB" altLang="et-EE" smtClean="0"/>
              <a:t>airtightness </a:t>
            </a:r>
            <a:r>
              <a:rPr lang="en-GB" altLang="et-EE" i="1" smtClean="0"/>
              <a:t>q</a:t>
            </a:r>
            <a:r>
              <a:rPr lang="en-GB" altLang="et-EE" baseline="-25000" smtClean="0"/>
              <a:t>50</a:t>
            </a:r>
            <a:r>
              <a:rPr lang="en-GB" altLang="et-EE" smtClean="0"/>
              <a:t>, m</a:t>
            </a:r>
            <a:r>
              <a:rPr lang="en-GB" altLang="et-EE" baseline="30000" smtClean="0"/>
              <a:t>3</a:t>
            </a:r>
            <a:r>
              <a:rPr lang="en-GB" altLang="et-EE" smtClean="0"/>
              <a:t>(h∙m</a:t>
            </a:r>
            <a:r>
              <a:rPr lang="en-GB" altLang="et-EE" baseline="30000" smtClean="0"/>
              <a:t>2</a:t>
            </a:r>
            <a:r>
              <a:rPr lang="en-GB" altLang="et-EE" smtClean="0"/>
              <a:t>) of building envelope.</a:t>
            </a:r>
            <a:endParaRPr lang="et-EE" altLang="et-E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t-EE" smtClean="0"/>
              <a:t>Reference buildings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476375" y="1268413"/>
            <a:ext cx="7667625" cy="5400675"/>
          </a:xfrm>
        </p:spPr>
        <p:txBody>
          <a:bodyPr/>
          <a:lstStyle/>
          <a:p>
            <a:r>
              <a:rPr lang="en-GB" altLang="et-EE" smtClean="0"/>
              <a:t>Typical buildings</a:t>
            </a:r>
            <a:r>
              <a:rPr lang="et-EE" altLang="et-EE" smtClean="0"/>
              <a:t>,</a:t>
            </a:r>
            <a:r>
              <a:rPr lang="en-GB" altLang="et-EE" smtClean="0"/>
              <a:t> structures</a:t>
            </a:r>
            <a:r>
              <a:rPr lang="et-EE" altLang="et-EE" smtClean="0"/>
              <a:t>, and usage</a:t>
            </a:r>
            <a:endParaRPr lang="en-GB" altLang="et-EE" smtClean="0"/>
          </a:p>
          <a:p>
            <a:r>
              <a:rPr lang="en-GB" altLang="et-EE" smtClean="0"/>
              <a:t>National regulations, local climate</a:t>
            </a:r>
          </a:p>
        </p:txBody>
      </p:sp>
      <p:pic>
        <p:nvPicPr>
          <p:cNvPr id="30724" name="Billed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3999" b="20000"/>
          <a:stretch>
            <a:fillRect/>
          </a:stretch>
        </p:blipFill>
        <p:spPr bwMode="auto">
          <a:xfrm>
            <a:off x="1476375" y="2227263"/>
            <a:ext cx="27003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phot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4"/>
          <a:stretch>
            <a:fillRect/>
          </a:stretch>
        </p:blipFill>
        <p:spPr bwMode="auto">
          <a:xfrm>
            <a:off x="3779838" y="2563813"/>
            <a:ext cx="2700337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24175"/>
            <a:ext cx="28813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m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8" r="13892"/>
          <a:stretch>
            <a:fillRect/>
          </a:stretch>
        </p:blipFill>
        <p:spPr bwMode="auto">
          <a:xfrm>
            <a:off x="1485900" y="4708525"/>
            <a:ext cx="24130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Afbeelding 29" descr="Beschrijving: C:\Users\pve\Desktop\Dropbox\MODLAR (1) (1)\Woning heerlen\Foto''s woning\28\DSC_1022 (Medium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3"/>
          <a:stretch>
            <a:fillRect/>
          </a:stretch>
        </p:blipFill>
        <p:spPr bwMode="auto">
          <a:xfrm>
            <a:off x="4176713" y="4797425"/>
            <a:ext cx="1722437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4176713" y="6399213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2000" i="0">
                <a:latin typeface="Arial" panose="020B0604020202020204" pitchFamily="34" charset="0"/>
              </a:rPr>
              <a:t>Netherland</a:t>
            </a:r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6096000" y="4876800"/>
            <a:ext cx="293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2000" i="0">
                <a:latin typeface="Arial" panose="020B0604020202020204" pitchFamily="34" charset="0"/>
              </a:rPr>
              <a:t>Czech Republic</a:t>
            </a: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3898900" y="4445000"/>
            <a:ext cx="251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2000" i="0">
                <a:latin typeface="Arial" panose="020B0604020202020204" pitchFamily="34" charset="0"/>
              </a:rPr>
              <a:t>Estonia, Latvia</a:t>
            </a:r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1485900" y="4119563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2000" i="0">
                <a:latin typeface="Arial" panose="020B0604020202020204" pitchFamily="34" charset="0"/>
              </a:rPr>
              <a:t>Denmark</a:t>
            </a:r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1476375" y="6207125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2000" i="0">
                <a:latin typeface="Arial" panose="020B0604020202020204" pitchFamily="34" charset="0"/>
              </a:rPr>
              <a:t>Portugal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t-EE" smtClean="0"/>
              <a:t>Energy related requirements o</a:t>
            </a:r>
            <a:r>
              <a:rPr lang="et-EE" altLang="et-EE" smtClean="0"/>
              <a:t>n</a:t>
            </a:r>
            <a:r>
              <a:rPr lang="en-GB" altLang="et-EE" smtClean="0"/>
              <a:t> modular building envelope retrofitting elements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476375" y="1268413"/>
            <a:ext cx="7667625" cy="5400675"/>
          </a:xfrm>
        </p:spPr>
        <p:txBody>
          <a:bodyPr/>
          <a:lstStyle/>
          <a:p>
            <a:r>
              <a:rPr lang="en-GB" altLang="et-EE" smtClean="0"/>
              <a:t>EP targets</a:t>
            </a:r>
          </a:p>
          <a:p>
            <a:pPr lvl="1"/>
            <a:r>
              <a:rPr lang="en-GB" altLang="et-EE" smtClean="0"/>
              <a:t>Before the renovation: reference case for base level</a:t>
            </a:r>
          </a:p>
          <a:p>
            <a:pPr lvl="1"/>
            <a:r>
              <a:rPr lang="en-GB" altLang="et-EE" smtClean="0"/>
              <a:t>nZEB i.e. national nearly zero energy definition</a:t>
            </a:r>
            <a:br>
              <a:rPr lang="en-GB" altLang="et-EE" smtClean="0"/>
            </a:br>
            <a:r>
              <a:rPr lang="en-GB" altLang="et-EE" smtClean="0"/>
              <a:t>(if available in specific country);</a:t>
            </a:r>
          </a:p>
          <a:p>
            <a:pPr lvl="1"/>
            <a:r>
              <a:rPr lang="et-EE" altLang="et-EE" smtClean="0"/>
              <a:t>D</a:t>
            </a:r>
            <a:r>
              <a:rPr lang="en-GB" altLang="et-EE" smtClean="0"/>
              <a:t>eep renovation: 80 % reduction of primary energy for:</a:t>
            </a:r>
          </a:p>
          <a:p>
            <a:pPr lvl="2"/>
            <a:r>
              <a:rPr lang="en-GB" altLang="et-EE" smtClean="0"/>
              <a:t>space heating (+ pumps);</a:t>
            </a:r>
          </a:p>
          <a:p>
            <a:pPr lvl="2"/>
            <a:r>
              <a:rPr lang="en-GB" altLang="et-EE" smtClean="0"/>
              <a:t>space cooling;</a:t>
            </a:r>
          </a:p>
          <a:p>
            <a:pPr lvl="2"/>
            <a:r>
              <a:rPr lang="en-GB" altLang="et-EE" smtClean="0"/>
              <a:t>ventilation (heating, cooling, fans);</a:t>
            </a:r>
          </a:p>
          <a:p>
            <a:pPr lvl="2"/>
            <a:r>
              <a:rPr lang="en-GB" altLang="et-EE" smtClean="0"/>
              <a:t>domestic hot water (DHW).</a:t>
            </a:r>
          </a:p>
          <a:p>
            <a:pPr lvl="1"/>
            <a:r>
              <a:rPr lang="en-GB" altLang="et-EE" smtClean="0"/>
              <a:t>ZEB i.e. Zero Energy Building = the primary energy use = 0 kWh/(m² a) (on annual basis) for:</a:t>
            </a:r>
          </a:p>
          <a:p>
            <a:pPr lvl="2"/>
            <a:r>
              <a:rPr lang="en-GB" altLang="et-EE" smtClean="0"/>
              <a:t>space heating (+ pumps);</a:t>
            </a:r>
          </a:p>
          <a:p>
            <a:pPr lvl="2"/>
            <a:r>
              <a:rPr lang="en-GB" altLang="et-EE" smtClean="0"/>
              <a:t>space cooling;</a:t>
            </a:r>
          </a:p>
          <a:p>
            <a:pPr lvl="2"/>
            <a:r>
              <a:rPr lang="en-GB" altLang="et-EE" smtClean="0"/>
              <a:t>ventilation (heating, cooling, fans);</a:t>
            </a:r>
          </a:p>
          <a:p>
            <a:pPr lvl="2"/>
            <a:r>
              <a:rPr lang="en-GB" altLang="et-EE" smtClean="0"/>
              <a:t>domestic hot water.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92275" y="2138363"/>
            <a:ext cx="7272338" cy="719137"/>
          </a:xfrm>
          <a:prstGeom prst="rect">
            <a:avLst/>
          </a:prstGeom>
          <a:solidFill>
            <a:srgbClr val="FFFF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2275" y="4581525"/>
            <a:ext cx="7272338" cy="2087563"/>
          </a:xfrm>
          <a:prstGeom prst="rect">
            <a:avLst/>
          </a:prstGeom>
          <a:solidFill>
            <a:srgbClr val="FFFF00">
              <a:alpha val="3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smtClean="0"/>
              <a:t>Before the renovation:</a:t>
            </a:r>
            <a:r>
              <a:rPr lang="et-EE" altLang="et-EE" sz="2200" b="1" smtClean="0"/>
              <a:t> </a:t>
            </a:r>
            <a:r>
              <a:rPr lang="en-US" altLang="et-EE" sz="2200" b="1" smtClean="0"/>
              <a:t>base level</a:t>
            </a:r>
            <a:endParaRPr lang="et-EE" altLang="et-EE" sz="2200" b="1" smtClean="0"/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5913" y="1268413"/>
            <a:ext cx="7269162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N</a:t>
            </a:r>
            <a:r>
              <a:rPr lang="en-US" altLang="et-EE" smtClean="0"/>
              <a:t>ational nZEB</a:t>
            </a:r>
            <a:r>
              <a:rPr lang="et-EE" altLang="et-EE" smtClean="0"/>
              <a:t>: </a:t>
            </a:r>
            <a:r>
              <a:rPr lang="et-EE" altLang="et-EE" sz="2200" b="1" smtClean="0"/>
              <a:t>energy usage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713" y="1268413"/>
            <a:ext cx="7167562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9"/>
          <a:stretch>
            <a:fillRect/>
          </a:stretch>
        </p:blipFill>
        <p:spPr bwMode="auto">
          <a:xfrm>
            <a:off x="3614738" y="2157413"/>
            <a:ext cx="549433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t-EE" smtClean="0"/>
              <a:t>Denmark,</a:t>
            </a:r>
          </a:p>
          <a:p>
            <a:r>
              <a:rPr lang="en-GB" altLang="et-EE" smtClean="0"/>
              <a:t>Estonia,</a:t>
            </a:r>
          </a:p>
          <a:p>
            <a:r>
              <a:rPr lang="en-GB" altLang="et-EE" smtClean="0"/>
              <a:t>Latvia,</a:t>
            </a:r>
          </a:p>
          <a:p>
            <a:r>
              <a:rPr lang="en-GB" altLang="et-EE" smtClean="0"/>
              <a:t>Czech Republic,</a:t>
            </a:r>
          </a:p>
          <a:p>
            <a:r>
              <a:rPr lang="en-GB" altLang="et-EE" smtClean="0"/>
              <a:t>Portugal,</a:t>
            </a:r>
          </a:p>
          <a:p>
            <a:r>
              <a:rPr lang="en-GB" altLang="et-EE" smtClean="0"/>
              <a:t>Netherland,</a:t>
            </a:r>
          </a:p>
          <a:p>
            <a:r>
              <a:rPr lang="en-GB" altLang="et-EE" smtClean="0"/>
              <a:t>Switzerland</a:t>
            </a:r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t-EE" smtClean="0"/>
              <a:t>Seven countries for four geo-clusters</a:t>
            </a:r>
          </a:p>
        </p:txBody>
      </p:sp>
      <p:sp>
        <p:nvSpPr>
          <p:cNvPr id="16389" name="Oval 1"/>
          <p:cNvSpPr>
            <a:spLocks noChangeArrowheads="1"/>
          </p:cNvSpPr>
          <p:nvPr/>
        </p:nvSpPr>
        <p:spPr bwMode="auto">
          <a:xfrm>
            <a:off x="4640263" y="5732463"/>
            <a:ext cx="469900" cy="488950"/>
          </a:xfrm>
          <a:prstGeom prst="ellips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t-EE">
              <a:latin typeface="Times New Roman" panose="02020603050405020304" pitchFamily="18" charset="0"/>
            </a:endParaRPr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6126163" y="4437063"/>
            <a:ext cx="469900" cy="487362"/>
          </a:xfrm>
          <a:prstGeom prst="ellips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t-EE">
              <a:latin typeface="Times New Roman" panose="02020603050405020304" pitchFamily="18" charset="0"/>
            </a:endParaRPr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6440488" y="4149725"/>
            <a:ext cx="469900" cy="487363"/>
          </a:xfrm>
          <a:prstGeom prst="ellips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t-EE">
              <a:latin typeface="Times New Roman" panose="02020603050405020304" pitchFamily="18" charset="0"/>
            </a:endParaRP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7313613" y="3890963"/>
            <a:ext cx="471487" cy="488950"/>
          </a:xfrm>
          <a:prstGeom prst="ellips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t-EE">
              <a:latin typeface="Times New Roman" panose="02020603050405020304" pitchFamily="18" charset="0"/>
            </a:endParaRP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7448550" y="3679825"/>
            <a:ext cx="469900" cy="488950"/>
          </a:xfrm>
          <a:prstGeom prst="ellips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t-EE">
              <a:latin typeface="Times New Roman" panose="02020603050405020304" pitchFamily="18" charset="0"/>
            </a:endParaRPr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6843713" y="4856163"/>
            <a:ext cx="469900" cy="487362"/>
          </a:xfrm>
          <a:prstGeom prst="ellips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t-EE">
              <a:latin typeface="Times New Roman" panose="02020603050405020304" pitchFamily="18" charset="0"/>
            </a:endParaRPr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6223000" y="5084763"/>
            <a:ext cx="471488" cy="488950"/>
          </a:xfrm>
          <a:prstGeom prst="ellips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t-E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481138" y="260350"/>
            <a:ext cx="7662862" cy="1031875"/>
          </a:xfrm>
        </p:spPr>
        <p:txBody>
          <a:bodyPr/>
          <a:lstStyle/>
          <a:p>
            <a:r>
              <a:rPr lang="et-EE" altLang="et-EE" smtClean="0"/>
              <a:t>N</a:t>
            </a:r>
            <a:r>
              <a:rPr lang="en-US" altLang="et-EE" smtClean="0"/>
              <a:t>ational nZEB</a:t>
            </a:r>
            <a:r>
              <a:rPr lang="et-EE" altLang="et-EE" smtClean="0"/>
              <a:t>: </a:t>
            </a:r>
            <a:r>
              <a:rPr lang="et-EE" altLang="et-EE" sz="2200" b="1" smtClean="0"/>
              <a:t>requirements on building envelope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00175"/>
            <a:ext cx="7488238" cy="513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smtClean="0"/>
              <a:t>80 % reduction of </a:t>
            </a:r>
            <a:r>
              <a:rPr lang="et-EE" altLang="et-EE" smtClean="0"/>
              <a:t>PE: </a:t>
            </a:r>
            <a:r>
              <a:rPr lang="et-EE" altLang="et-EE" sz="2200" b="1" smtClean="0"/>
              <a:t>energy usage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775" y="1268413"/>
            <a:ext cx="7183438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481138" y="260350"/>
            <a:ext cx="7662862" cy="1031875"/>
          </a:xfrm>
        </p:spPr>
        <p:txBody>
          <a:bodyPr/>
          <a:lstStyle/>
          <a:p>
            <a:r>
              <a:rPr lang="en-US" altLang="et-EE" smtClean="0"/>
              <a:t>80 % reduction of </a:t>
            </a:r>
            <a:r>
              <a:rPr lang="et-EE" altLang="et-EE" smtClean="0"/>
              <a:t>PE:</a:t>
            </a:r>
            <a:r>
              <a:rPr lang="et-EE" altLang="et-EE" sz="1700" smtClean="0"/>
              <a:t> </a:t>
            </a:r>
            <a:r>
              <a:rPr lang="et-EE" altLang="et-EE" sz="1700" b="1" smtClean="0"/>
              <a:t>requirements on building envelope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06525"/>
            <a:ext cx="7488238" cy="512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smtClean="0"/>
              <a:t>ZEB</a:t>
            </a:r>
            <a:r>
              <a:rPr lang="en-GB" altLang="et-EE" sz="1800" baseline="-25000" smtClean="0"/>
              <a:t>space heating and cooling, ventilation, and domestic hot water</a:t>
            </a:r>
            <a:r>
              <a:rPr lang="et-EE" altLang="et-EE" smtClean="0"/>
              <a:t>: </a:t>
            </a:r>
            <a:r>
              <a:rPr lang="et-EE" altLang="et-EE" sz="2200" b="1" smtClean="0"/>
              <a:t>energy usage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8488" y="1268413"/>
            <a:ext cx="6704012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481138" y="260350"/>
            <a:ext cx="7662862" cy="1031875"/>
          </a:xfrm>
        </p:spPr>
        <p:txBody>
          <a:bodyPr/>
          <a:lstStyle/>
          <a:p>
            <a:r>
              <a:rPr lang="en-US" altLang="et-EE" smtClean="0"/>
              <a:t>ZEB</a:t>
            </a:r>
            <a:r>
              <a:rPr lang="en-GB" altLang="et-EE" sz="2400" baseline="-25000" smtClean="0"/>
              <a:t>space heating and cooling, ventilation, and domestic hot water</a:t>
            </a:r>
            <a:r>
              <a:rPr lang="et-EE" altLang="et-EE" smtClean="0"/>
              <a:t>: </a:t>
            </a:r>
            <a:r>
              <a:rPr lang="et-EE" altLang="et-EE" sz="2200" b="1" smtClean="0"/>
              <a:t>requirements on building envelope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368425"/>
            <a:ext cx="7488238" cy="5200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How much we can invest in energy savings</a:t>
            </a:r>
            <a:br>
              <a:rPr lang="et-EE" altLang="et-EE" smtClean="0"/>
            </a:br>
            <a:r>
              <a:rPr lang="en-GB" altLang="et-EE" smtClean="0">
                <a:solidFill>
                  <a:srgbClr val="FF0000"/>
                </a:solidFill>
              </a:rPr>
              <a:t>anyway renovation” measures excluded</a:t>
            </a:r>
            <a:endParaRPr lang="et-EE" altLang="et-EE" smtClean="0">
              <a:solidFill>
                <a:srgbClr val="FF000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altLang="et-EE" smtClean="0"/>
              <a:t>Balance between investments and savings</a:t>
            </a:r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2051050" y="2205038"/>
            <a:ext cx="6481763" cy="3816350"/>
          </a:xfrm>
          <a:prstGeom prst="rect">
            <a:avLst/>
          </a:pr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n-US"/>
          </a:p>
        </p:txBody>
      </p:sp>
      <p:cxnSp>
        <p:nvCxnSpPr>
          <p:cNvPr id="39941" name="Straight Arrow Connector 3"/>
          <p:cNvCxnSpPr>
            <a:cxnSpLocks noChangeShapeType="1"/>
          </p:cNvCxnSpPr>
          <p:nvPr/>
        </p:nvCxnSpPr>
        <p:spPr bwMode="auto">
          <a:xfrm flipV="1">
            <a:off x="2051050" y="2205038"/>
            <a:ext cx="0" cy="38163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9942" name="Straight Arrow Connector 10"/>
          <p:cNvCxnSpPr>
            <a:cxnSpLocks noChangeShapeType="1"/>
          </p:cNvCxnSpPr>
          <p:nvPr/>
        </p:nvCxnSpPr>
        <p:spPr bwMode="auto">
          <a:xfrm>
            <a:off x="2051050" y="6021388"/>
            <a:ext cx="6481763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 rot="-5400000">
            <a:off x="1130301" y="3989387"/>
            <a:ext cx="100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n-US" i="0">
                <a:latin typeface="Arial" panose="020B0604020202020204" pitchFamily="34" charset="0"/>
              </a:rPr>
              <a:t>Cost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87900" y="6110288"/>
            <a:ext cx="1008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n-US" i="0">
                <a:latin typeface="Arial" panose="020B0604020202020204" pitchFamily="34" charset="0"/>
              </a:rPr>
              <a:t>Time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2036763" y="2924175"/>
            <a:ext cx="6337300" cy="3097213"/>
          </a:xfrm>
          <a:prstGeom prst="line">
            <a:avLst/>
          </a:prstGeom>
          <a:noFill/>
          <a:ln w="25400" algn="ctr">
            <a:solidFill>
              <a:srgbClr val="0033CC"/>
            </a:solidFill>
            <a:round/>
            <a:headEnd/>
            <a:tailEnd/>
          </a:ln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1544776">
            <a:off x="2825750" y="4859338"/>
            <a:ext cx="1871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n-US" sz="1600" i="0">
                <a:latin typeface="Arial" panose="020B0604020202020204" pitchFamily="34" charset="0"/>
              </a:rPr>
              <a:t>Before renovation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192338"/>
            <a:ext cx="6756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4416425"/>
            <a:ext cx="27241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Rectangle 11"/>
          <p:cNvSpPr>
            <a:spLocks noChangeArrowheads="1"/>
          </p:cNvSpPr>
          <p:nvPr/>
        </p:nvSpPr>
        <p:spPr bwMode="auto">
          <a:xfrm>
            <a:off x="5959475" y="4884738"/>
            <a:ext cx="720725" cy="287337"/>
          </a:xfrm>
          <a:prstGeom prst="rect">
            <a:avLst/>
          </a:prstGeom>
          <a:noFill/>
          <a:ln w="2540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n-US"/>
          </a:p>
        </p:txBody>
      </p:sp>
      <p:sp>
        <p:nvSpPr>
          <p:cNvPr id="39950" name="Rectangle 24"/>
          <p:cNvSpPr>
            <a:spLocks noChangeArrowheads="1"/>
          </p:cNvSpPr>
          <p:nvPr/>
        </p:nvSpPr>
        <p:spPr bwMode="auto">
          <a:xfrm>
            <a:off x="5959475" y="5172075"/>
            <a:ext cx="720725" cy="201613"/>
          </a:xfrm>
          <a:prstGeom prst="rect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t-EE" altLang="en-US"/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2051050" y="2924175"/>
            <a:ext cx="6323013" cy="1296988"/>
          </a:xfrm>
          <a:prstGeom prst="line">
            <a:avLst/>
          </a:prstGeom>
          <a:noFill/>
          <a:ln w="25400" algn="ctr">
            <a:solidFill>
              <a:srgbClr val="0033CC"/>
            </a:solidFill>
            <a:round/>
            <a:headEnd/>
            <a:tailEnd/>
          </a:ln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2051050" y="4221163"/>
            <a:ext cx="0" cy="1800225"/>
          </a:xfrm>
          <a:prstGeom prst="line">
            <a:avLst/>
          </a:prstGeom>
          <a:noFill/>
          <a:ln w="1016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-707259">
            <a:off x="2779713" y="3548063"/>
            <a:ext cx="1871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n-US" sz="1600" i="0">
                <a:latin typeface="Arial" panose="020B0604020202020204" pitchFamily="34" charset="0"/>
              </a:rPr>
              <a:t>nZEB</a:t>
            </a:r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flipV="1">
            <a:off x="2036763" y="2924175"/>
            <a:ext cx="6323012" cy="649288"/>
          </a:xfrm>
          <a:prstGeom prst="line">
            <a:avLst/>
          </a:prstGeom>
          <a:noFill/>
          <a:ln w="25400" algn="ctr">
            <a:solidFill>
              <a:srgbClr val="0033CC"/>
            </a:solidFill>
            <a:round/>
            <a:headEnd/>
            <a:tailEnd/>
          </a:ln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-335366">
            <a:off x="2747963" y="3014663"/>
            <a:ext cx="1871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t-EE" altLang="en-US" sz="1600" i="0">
                <a:latin typeface="Arial" panose="020B0604020202020204" pitchFamily="34" charset="0"/>
              </a:rPr>
              <a:t>ZEB</a:t>
            </a: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2051050" y="3573463"/>
            <a:ext cx="0" cy="2419350"/>
          </a:xfrm>
          <a:prstGeom prst="line">
            <a:avLst/>
          </a:prstGeom>
          <a:noFill/>
          <a:ln w="1016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9" grpId="0"/>
      <p:bldP spid="32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How much we can invest in energy savings</a:t>
            </a:r>
            <a:br>
              <a:rPr lang="et-EE" altLang="et-EE" smtClean="0"/>
            </a:br>
            <a:r>
              <a:rPr lang="en-GB" altLang="et-EE" smtClean="0">
                <a:solidFill>
                  <a:srgbClr val="FF0000"/>
                </a:solidFill>
              </a:rPr>
              <a:t>anyway renovation” measures excluded</a:t>
            </a:r>
            <a:endParaRPr lang="et-EE" altLang="et-EE" smtClean="0">
              <a:solidFill>
                <a:srgbClr val="FF0000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altLang="et-EE" smtClean="0"/>
              <a:t>Balance between investments and savings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44465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7" r="2859"/>
          <a:stretch>
            <a:fillRect/>
          </a:stretch>
        </p:blipFill>
        <p:spPr bwMode="auto">
          <a:xfrm>
            <a:off x="6035675" y="3644900"/>
            <a:ext cx="30734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Oval 5"/>
          <p:cNvSpPr>
            <a:spLocks noChangeArrowheads="1"/>
          </p:cNvSpPr>
          <p:nvPr/>
        </p:nvSpPr>
        <p:spPr bwMode="auto">
          <a:xfrm>
            <a:off x="6180138" y="6096000"/>
            <a:ext cx="307975" cy="333375"/>
          </a:xfrm>
          <a:prstGeom prst="ellips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t-EE" altLang="et-EE">
              <a:latin typeface="Times New Roman" panose="02020603050405020304" pitchFamily="18" charset="0"/>
            </a:endParaRPr>
          </a:p>
        </p:txBody>
      </p:sp>
      <p:sp>
        <p:nvSpPr>
          <p:cNvPr id="40967" name="Oval 9"/>
          <p:cNvSpPr>
            <a:spLocks noChangeArrowheads="1"/>
          </p:cNvSpPr>
          <p:nvPr/>
        </p:nvSpPr>
        <p:spPr bwMode="auto">
          <a:xfrm>
            <a:off x="8020050" y="4689475"/>
            <a:ext cx="307975" cy="333375"/>
          </a:xfrm>
          <a:prstGeom prst="ellips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t-EE" altLang="et-E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476375" y="2205038"/>
            <a:ext cx="7343775" cy="16557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t-EE" altLang="et-EE">
              <a:latin typeface="Times New Roman" panose="02020603050405020304" pitchFamily="18" charset="0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Table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buFont typeface="Arial" charset="0"/>
              <a:buNone/>
              <a:tabLst>
                <a:tab pos="7170738" algn="r"/>
              </a:tabLst>
              <a:defRPr/>
            </a:pPr>
            <a:r>
              <a:rPr lang="en-US" dirty="0"/>
              <a:t>1	Introduction	3</a:t>
            </a:r>
          </a:p>
          <a:p>
            <a:pPr marL="449263" indent="-449263">
              <a:buFont typeface="Arial" charset="0"/>
              <a:buNone/>
              <a:tabLst>
                <a:tab pos="7170738" algn="r"/>
              </a:tabLst>
              <a:defRPr/>
            </a:pPr>
            <a:r>
              <a:rPr lang="en-US" dirty="0"/>
              <a:t>2	Terms and definitions	4</a:t>
            </a:r>
          </a:p>
          <a:p>
            <a:pPr marL="449263" indent="-449263">
              <a:buFont typeface="Arial" charset="0"/>
              <a:buNone/>
              <a:tabLst>
                <a:tab pos="7170738" algn="r"/>
              </a:tabLst>
              <a:defRPr/>
            </a:pPr>
            <a:r>
              <a:rPr lang="en-US" dirty="0"/>
              <a:t>3	Indoor climate	7</a:t>
            </a:r>
          </a:p>
          <a:p>
            <a:pPr marL="449263" indent="-449263">
              <a:buFont typeface="Arial" charset="0"/>
              <a:buNone/>
              <a:tabLst>
                <a:tab pos="7170738" algn="r"/>
              </a:tabLst>
              <a:defRPr/>
            </a:pPr>
            <a:r>
              <a:rPr lang="en-US" dirty="0" smtClean="0"/>
              <a:t>4</a:t>
            </a:r>
            <a:r>
              <a:rPr lang="en-US" dirty="0"/>
              <a:t>	</a:t>
            </a:r>
            <a:r>
              <a:rPr lang="en-US" dirty="0" smtClean="0"/>
              <a:t>Energy</a:t>
            </a:r>
            <a:r>
              <a:rPr lang="et-EE" dirty="0" smtClean="0"/>
              <a:t> </a:t>
            </a:r>
            <a:r>
              <a:rPr lang="et-EE" dirty="0" err="1" smtClean="0"/>
              <a:t>performance</a:t>
            </a:r>
            <a:r>
              <a:rPr lang="en-US" dirty="0"/>
              <a:t>	14</a:t>
            </a:r>
          </a:p>
          <a:p>
            <a:pPr marL="449263" indent="-449263">
              <a:buFont typeface="Arial" charset="0"/>
              <a:buNone/>
              <a:tabLst>
                <a:tab pos="7170738" algn="r"/>
              </a:tabLst>
              <a:defRPr/>
            </a:pPr>
            <a:r>
              <a:rPr lang="en-US" dirty="0" smtClean="0"/>
              <a:t>5</a:t>
            </a:r>
            <a:r>
              <a:rPr lang="en-US" dirty="0"/>
              <a:t>	The use of resources: economic </a:t>
            </a:r>
            <a:r>
              <a:rPr lang="en-US" dirty="0" smtClean="0"/>
              <a:t>viability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and </a:t>
            </a:r>
            <a:r>
              <a:rPr lang="en-US" dirty="0"/>
              <a:t>cost effectiveness	30</a:t>
            </a:r>
          </a:p>
          <a:p>
            <a:pPr marL="449263" indent="-449263">
              <a:buFont typeface="Arial" charset="0"/>
              <a:buNone/>
              <a:tabLst>
                <a:tab pos="7170738" algn="r"/>
              </a:tabLst>
              <a:defRPr/>
            </a:pPr>
            <a:r>
              <a:rPr lang="en-US" dirty="0" smtClean="0"/>
              <a:t>6</a:t>
            </a:r>
            <a:r>
              <a:rPr lang="en-US" dirty="0"/>
              <a:t>	References	34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E</a:t>
            </a:r>
            <a:r>
              <a:rPr lang="en-US" altLang="et-EE" smtClean="0"/>
              <a:t>conomic viability and cost effectiveness</a:t>
            </a:r>
            <a:endParaRPr lang="et-EE" altLang="et-EE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altLang="et-EE" smtClean="0"/>
              <a:t>Cost categorization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60550"/>
            <a:ext cx="72009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t-EE" smtClean="0"/>
              <a:t>Economic viability and cost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dirty="0" smtClean="0"/>
              <a:t>Current state of buildings</a:t>
            </a:r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 marL="0" indent="0">
              <a:buFont typeface="Arial" charset="0"/>
              <a:buNone/>
              <a:defRPr/>
            </a:pPr>
            <a:r>
              <a:rPr lang="en-GB" dirty="0" smtClean="0"/>
              <a:t>   Minimum requirements for dwellings</a:t>
            </a:r>
            <a:endParaRPr lang="en-GB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52" b="59459"/>
          <a:stretch>
            <a:fillRect/>
          </a:stretch>
        </p:blipFill>
        <p:spPr bwMode="auto">
          <a:xfrm>
            <a:off x="1547813" y="2716213"/>
            <a:ext cx="44973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t="10033" b="9460"/>
          <a:stretch>
            <a:fillRect/>
          </a:stretch>
        </p:blipFill>
        <p:spPr bwMode="auto">
          <a:xfrm>
            <a:off x="1692275" y="3856038"/>
            <a:ext cx="18002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275263"/>
            <a:ext cx="230346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2592388" y="4335463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1800" i="0">
                <a:latin typeface="Arial" panose="020B0604020202020204" pitchFamily="34" charset="0"/>
              </a:rPr>
              <a:t>Mould</a:t>
            </a:r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81300"/>
            <a:ext cx="280987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" b="1506"/>
          <a:stretch>
            <a:fillRect/>
          </a:stretch>
        </p:blipFill>
        <p:spPr bwMode="auto">
          <a:xfrm>
            <a:off x="6227763" y="4919663"/>
            <a:ext cx="269398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/>
          <a:stretch>
            <a:fillRect/>
          </a:stretch>
        </p:blipFill>
        <p:spPr bwMode="auto">
          <a:xfrm>
            <a:off x="3995738" y="4645025"/>
            <a:ext cx="204946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6629400" y="5940425"/>
            <a:ext cx="954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1800" i="0">
                <a:latin typeface="Arial" panose="020B0604020202020204" pitchFamily="34" charset="0"/>
              </a:rPr>
              <a:t>Cold</a:t>
            </a:r>
          </a:p>
        </p:txBody>
      </p: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6632575" y="2997200"/>
            <a:ext cx="1395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1800" i="0">
                <a:latin typeface="Arial" panose="020B0604020202020204" pitchFamily="34" charset="0"/>
              </a:rPr>
              <a:t>Insufficient ventilation</a:t>
            </a:r>
          </a:p>
        </p:txBody>
      </p:sp>
      <p:sp>
        <p:nvSpPr>
          <p:cNvPr id="19469" name="TextBox 16"/>
          <p:cNvSpPr txBox="1">
            <a:spLocks noChangeArrowheads="1"/>
          </p:cNvSpPr>
          <p:nvPr/>
        </p:nvSpPr>
        <p:spPr bwMode="auto">
          <a:xfrm>
            <a:off x="4597400" y="6403975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1800" i="0">
                <a:latin typeface="Arial" panose="020B0604020202020204" pitchFamily="34" charset="0"/>
              </a:rPr>
              <a:t>Thermal bridges</a:t>
            </a:r>
          </a:p>
        </p:txBody>
      </p:sp>
      <p:sp>
        <p:nvSpPr>
          <p:cNvPr id="19470" name="Down Arrow 5"/>
          <p:cNvSpPr>
            <a:spLocks noChangeArrowheads="1"/>
          </p:cNvSpPr>
          <p:nvPr/>
        </p:nvSpPr>
        <p:spPr bwMode="auto">
          <a:xfrm>
            <a:off x="3214688" y="1700213"/>
            <a:ext cx="341312" cy="433387"/>
          </a:xfrm>
          <a:prstGeom prst="downArrow">
            <a:avLst>
              <a:gd name="adj1" fmla="val 50000"/>
              <a:gd name="adj2" fmla="val 500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t-EE" altLang="et-EE">
              <a:latin typeface="Times New Roman" panose="02020603050405020304" pitchFamily="18" charset="0"/>
            </a:endParaRPr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6608763" y="4905375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t-EE" altLang="et-EE" sz="1800" i="0">
                <a:latin typeface="Arial" panose="020B0604020202020204" pitchFamily="34" charset="0"/>
              </a:rPr>
              <a:t>Warm</a:t>
            </a:r>
            <a:endParaRPr lang="en-GB" altLang="et-EE" sz="1800" i="0">
              <a:latin typeface="Arial" panose="020B0604020202020204" pitchFamily="34" charset="0"/>
            </a:endParaRPr>
          </a:p>
        </p:txBody>
      </p: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4597400" y="2627313"/>
            <a:ext cx="216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1800" i="0">
                <a:latin typeface="Arial" panose="020B0604020202020204" pitchFamily="34" charset="0"/>
              </a:rPr>
              <a:t>Leaking roof</a:t>
            </a:r>
          </a:p>
        </p:txBody>
      </p:sp>
      <p:sp>
        <p:nvSpPr>
          <p:cNvPr id="19473" name="TextBox 16"/>
          <p:cNvSpPr txBox="1">
            <a:spLocks noChangeArrowheads="1"/>
          </p:cNvSpPr>
          <p:nvPr/>
        </p:nvSpPr>
        <p:spPr bwMode="auto">
          <a:xfrm>
            <a:off x="2436813" y="3478213"/>
            <a:ext cx="216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1800" i="0">
                <a:latin typeface="Arial" panose="020B0604020202020204" pitchFamily="34" charset="0"/>
              </a:rPr>
              <a:t>Damaged facade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t-EE" smtClean="0"/>
              <a:t>Economic viability and cost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Anyway renovation</a:t>
            </a:r>
            <a:endParaRPr lang="et-EE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t-EE" dirty="0"/>
          </a:p>
          <a:p>
            <a:pPr marL="0" indent="0">
              <a:buFont typeface="Arial" charset="0"/>
              <a:buNone/>
              <a:defRPr/>
            </a:pPr>
            <a:r>
              <a:rPr lang="et-EE" dirty="0" smtClean="0"/>
              <a:t>   </a:t>
            </a:r>
            <a:r>
              <a:rPr lang="en-GB" dirty="0" smtClean="0"/>
              <a:t>Minimum </a:t>
            </a:r>
            <a:r>
              <a:rPr lang="en-GB" dirty="0"/>
              <a:t>requirements</a:t>
            </a:r>
          </a:p>
          <a:p>
            <a:pPr marL="0" indent="0">
              <a:buFont typeface="Arial" charset="0"/>
              <a:buNone/>
              <a:defRPr/>
            </a:pPr>
            <a:r>
              <a:rPr lang="et-EE" dirty="0" smtClean="0"/>
              <a:t>Energy </a:t>
            </a:r>
            <a:r>
              <a:rPr lang="et-EE" dirty="0" err="1" smtClean="0"/>
              <a:t>saving</a:t>
            </a:r>
            <a:r>
              <a:rPr lang="et-EE" dirty="0" smtClean="0"/>
              <a:t> </a:t>
            </a:r>
            <a:r>
              <a:rPr lang="et-EE" dirty="0" err="1" smtClean="0"/>
              <a:t>targets</a:t>
            </a:r>
            <a:r>
              <a:rPr lang="et-EE" dirty="0" smtClean="0"/>
              <a:t> </a:t>
            </a:r>
            <a:endParaRPr lang="et-EE" dirty="0"/>
          </a:p>
          <a:p>
            <a:pPr>
              <a:buFont typeface="Arial" charset="0"/>
              <a:buChar char="•"/>
              <a:defRPr/>
            </a:pPr>
            <a:endParaRPr lang="et-EE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34"/>
          <a:stretch>
            <a:fillRect/>
          </a:stretch>
        </p:blipFill>
        <p:spPr bwMode="auto">
          <a:xfrm>
            <a:off x="1547813" y="2716213"/>
            <a:ext cx="4411662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Down Arrow 4"/>
          <p:cNvSpPr>
            <a:spLocks noChangeArrowheads="1"/>
          </p:cNvSpPr>
          <p:nvPr/>
        </p:nvSpPr>
        <p:spPr bwMode="auto">
          <a:xfrm>
            <a:off x="3214688" y="1700213"/>
            <a:ext cx="341312" cy="433387"/>
          </a:xfrm>
          <a:prstGeom prst="downArrow">
            <a:avLst>
              <a:gd name="adj1" fmla="val 50000"/>
              <a:gd name="adj2" fmla="val 500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t-EE" altLang="et-EE">
              <a:latin typeface="Times New Roman" panose="02020603050405020304" pitchFamily="18" charset="0"/>
            </a:endParaRP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500563" y="4868863"/>
            <a:ext cx="2374900" cy="1512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t-EE" altLang="et-EE">
              <a:latin typeface="Times New Roman" panose="02020603050405020304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032375" y="4343400"/>
            <a:ext cx="2376488" cy="1512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t-EE" altLang="et-EE">
              <a:latin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935663" y="3484563"/>
            <a:ext cx="313213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4500" indent="-203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Font typeface="Symbol" pitchFamily="18" charset="2"/>
              <a:buChar char="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3400" indent="-1397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2800" indent="-228600" algn="l" defTabSz="3556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90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1800" i="0" kern="0" dirty="0" smtClean="0"/>
              <a:t>Renovation of ventilation: required vent. airflow;</a:t>
            </a:r>
          </a:p>
          <a:p>
            <a:pPr>
              <a:defRPr/>
            </a:pPr>
            <a:r>
              <a:rPr lang="en-GB" sz="1800" i="0" kern="0" dirty="0" smtClean="0"/>
              <a:t>Control &amp; balancing of heating system;</a:t>
            </a:r>
          </a:p>
          <a:p>
            <a:pPr>
              <a:defRPr/>
            </a:pPr>
            <a:r>
              <a:rPr lang="en-GB" sz="1800" i="0" kern="0" dirty="0" smtClean="0"/>
              <a:t>Durability of facades;</a:t>
            </a:r>
          </a:p>
          <a:p>
            <a:pPr>
              <a:defRPr/>
            </a:pPr>
            <a:r>
              <a:rPr lang="en-GB" sz="1800" i="0" kern="0" dirty="0" smtClean="0"/>
              <a:t>Service life of old HVAC systems;</a:t>
            </a:r>
          </a:p>
          <a:p>
            <a:pPr>
              <a:defRPr/>
            </a:pPr>
            <a:r>
              <a:rPr lang="en-GB" sz="1800" i="0" kern="0" dirty="0" smtClean="0"/>
              <a:t>Additional insulation to avoid thermal bridges</a:t>
            </a:r>
          </a:p>
          <a:p>
            <a:pPr>
              <a:defRPr/>
            </a:pPr>
            <a:r>
              <a:rPr lang="en-GB" sz="1800" i="0" kern="0" dirty="0" smtClean="0"/>
              <a:t>Etc.</a:t>
            </a:r>
            <a:endParaRPr lang="en-GB" sz="1800" i="0" kern="0" dirty="0"/>
          </a:p>
        </p:txBody>
      </p:sp>
      <p:sp>
        <p:nvSpPr>
          <p:cNvPr id="7" name="Bent Arrow 6"/>
          <p:cNvSpPr/>
          <p:nvPr/>
        </p:nvSpPr>
        <p:spPr bwMode="auto">
          <a:xfrm rot="5400000">
            <a:off x="5834063" y="1474787"/>
            <a:ext cx="865188" cy="2468563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t-EE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t-EE" smtClean="0"/>
              <a:t>Economic viability and cost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dirty="0" smtClean="0"/>
              <a:t>Anyway renovation vs.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 related renovation</a:t>
            </a:r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 marL="0" indent="0">
              <a:buFont typeface="Arial" charset="0"/>
              <a:buNone/>
              <a:defRPr/>
            </a:pPr>
            <a:r>
              <a:rPr lang="en-GB" dirty="0" smtClean="0"/>
              <a:t>   Minimum requirements     Energy saving targets 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16213"/>
            <a:ext cx="727233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Down Arrow 4"/>
          <p:cNvSpPr>
            <a:spLocks noChangeArrowheads="1"/>
          </p:cNvSpPr>
          <p:nvPr/>
        </p:nvSpPr>
        <p:spPr bwMode="auto">
          <a:xfrm>
            <a:off x="3214688" y="1700213"/>
            <a:ext cx="341312" cy="433387"/>
          </a:xfrm>
          <a:prstGeom prst="downArrow">
            <a:avLst>
              <a:gd name="adj1" fmla="val 50000"/>
              <a:gd name="adj2" fmla="val 500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t-EE" altLang="et-EE">
              <a:latin typeface="Times New Roman" panose="02020603050405020304" pitchFamily="18" charset="0"/>
            </a:endParaRPr>
          </a:p>
        </p:txBody>
      </p:sp>
      <p:sp>
        <p:nvSpPr>
          <p:cNvPr id="21510" name="Down Arrow 5"/>
          <p:cNvSpPr>
            <a:spLocks noChangeArrowheads="1"/>
          </p:cNvSpPr>
          <p:nvPr/>
        </p:nvSpPr>
        <p:spPr bwMode="auto">
          <a:xfrm>
            <a:off x="6462713" y="1700213"/>
            <a:ext cx="341312" cy="433387"/>
          </a:xfrm>
          <a:prstGeom prst="downArrow">
            <a:avLst>
              <a:gd name="adj1" fmla="val 50000"/>
              <a:gd name="adj2" fmla="val 500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t-EE" altLang="et-EE">
              <a:latin typeface="Times New Roman" panose="02020603050405020304" pitchFamily="18" charset="0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r="22398"/>
          <a:stretch>
            <a:fillRect/>
          </a:stretch>
        </p:blipFill>
        <p:spPr bwMode="auto">
          <a:xfrm>
            <a:off x="7629525" y="2716213"/>
            <a:ext cx="11906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5038" y="2716213"/>
            <a:ext cx="1509712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9"/>
          <p:cNvSpPr txBox="1">
            <a:spLocks noChangeArrowheads="1"/>
          </p:cNvSpPr>
          <p:nvPr/>
        </p:nvSpPr>
        <p:spPr bwMode="auto">
          <a:xfrm>
            <a:off x="7524750" y="4919663"/>
            <a:ext cx="1511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1800" i="0">
                <a:latin typeface="Arial" panose="020B0604020202020204" pitchFamily="34" charset="0"/>
              </a:rPr>
              <a:t>Thicker insulation</a:t>
            </a:r>
          </a:p>
        </p:txBody>
      </p:sp>
      <p:sp>
        <p:nvSpPr>
          <p:cNvPr id="21514" name="TextBox 19"/>
          <p:cNvSpPr txBox="1">
            <a:spLocks noChangeArrowheads="1"/>
          </p:cNvSpPr>
          <p:nvPr/>
        </p:nvSpPr>
        <p:spPr bwMode="auto">
          <a:xfrm>
            <a:off x="7524750" y="5661025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1800" i="0">
                <a:latin typeface="Arial" panose="020B0604020202020204" pitchFamily="34" charset="0"/>
              </a:rPr>
              <a:t>Heat recovery</a:t>
            </a:r>
          </a:p>
        </p:txBody>
      </p:sp>
      <p:sp>
        <p:nvSpPr>
          <p:cNvPr id="21515" name="TextBox 19"/>
          <p:cNvSpPr txBox="1">
            <a:spLocks noChangeArrowheads="1"/>
          </p:cNvSpPr>
          <p:nvPr/>
        </p:nvSpPr>
        <p:spPr bwMode="auto">
          <a:xfrm>
            <a:off x="4356100" y="620395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87004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70042"/>
              </a:buClr>
              <a:buFont typeface="Symbol" panose="05050102010706020507" pitchFamily="18" charset="2"/>
              <a:buChar char="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t-EE" sz="1800" i="0">
                <a:latin typeface="Arial" panose="020B0604020202020204" pitchFamily="34" charset="0"/>
              </a:rPr>
              <a:t>Renewable energy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mtClean="0"/>
              <a:t>Indoor climate: </a:t>
            </a:r>
            <a:r>
              <a:rPr lang="et-EE" altLang="et-EE" b="1" smtClean="0"/>
              <a:t>Indoor climate categories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t-EE" smtClean="0"/>
              <a:t>Energy consumption of buildings depends significantly on the criteria used for</a:t>
            </a:r>
            <a:r>
              <a:rPr lang="et-EE" altLang="et-EE" smtClean="0"/>
              <a:t>:</a:t>
            </a:r>
          </a:p>
          <a:p>
            <a:pPr lvl="1"/>
            <a:r>
              <a:rPr lang="en-US" altLang="et-EE" smtClean="0"/>
              <a:t>the indoor environment </a:t>
            </a:r>
            <a:r>
              <a:rPr lang="en-US" altLang="et-EE" sz="1800" smtClean="0"/>
              <a:t>(temperature, ventilation and lighting)</a:t>
            </a:r>
            <a:endParaRPr lang="et-EE" altLang="et-EE" smtClean="0"/>
          </a:p>
          <a:p>
            <a:pPr lvl="1"/>
            <a:r>
              <a:rPr lang="en-US" altLang="et-EE" smtClean="0"/>
              <a:t>building design (including systems), and </a:t>
            </a:r>
            <a:endParaRPr lang="et-EE" altLang="et-EE" smtClean="0"/>
          </a:p>
          <a:p>
            <a:pPr lvl="1"/>
            <a:r>
              <a:rPr lang="en-US" altLang="et-EE" smtClean="0"/>
              <a:t>operation</a:t>
            </a:r>
            <a:endParaRPr lang="et-EE" altLang="et-EE" smtClean="0"/>
          </a:p>
          <a:p>
            <a:endParaRPr lang="et-EE" altLang="et-EE" smtClean="0"/>
          </a:p>
          <a:p>
            <a:r>
              <a:rPr lang="et-EE" altLang="et-EE" smtClean="0"/>
              <a:t>Indoor climate categories (ICC) (EN 15251)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149725"/>
            <a:ext cx="7305675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t-EE" smtClean="0"/>
              <a:t>Indoor climate: </a:t>
            </a:r>
            <a:r>
              <a:rPr lang="en-GB" altLang="et-EE" b="1" smtClean="0"/>
              <a:t>Thermal comfort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t-EE" smtClean="0"/>
              <a:t>CR 1752; EN ISO 7730</a:t>
            </a:r>
          </a:p>
          <a:p>
            <a:r>
              <a:rPr lang="en-GB" altLang="et-EE" smtClean="0"/>
              <a:t>National design values for the indoor temperature for residential buildings in MoreConnect</a:t>
            </a:r>
            <a:br>
              <a:rPr lang="en-GB" altLang="et-EE" smtClean="0"/>
            </a:br>
            <a:r>
              <a:rPr lang="en-GB" altLang="et-EE" smtClean="0"/>
              <a:t>(mandatory requirements = anyway renovation)</a:t>
            </a: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908300"/>
            <a:ext cx="7593013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kas USAss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TU_mall_ppt2003">
  <a:themeElements>
    <a:clrScheme name="3_TTY_mal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TTY_ma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3_TTY_mal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Presekas USAsse</Template>
  <TotalTime>1874</TotalTime>
  <Words>554</Words>
  <Application>Microsoft Office PowerPoint</Application>
  <PresentationFormat>On-screen Show (4:3)</PresentationFormat>
  <Paragraphs>133</Paragraphs>
  <Slides>26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Verdana</vt:lpstr>
      <vt:lpstr>Presekas USAsse</vt:lpstr>
      <vt:lpstr>TTU_mall_ppt2003</vt:lpstr>
      <vt:lpstr>2_Custom Design</vt:lpstr>
      <vt:lpstr>Custom Design</vt:lpstr>
      <vt:lpstr>1_Custom Design</vt:lpstr>
      <vt:lpstr>Initial performance criteria and requirements for innovative and multifunctional building envelope elements</vt:lpstr>
      <vt:lpstr>Seven countries for four geo-clusters</vt:lpstr>
      <vt:lpstr>Table of content</vt:lpstr>
      <vt:lpstr>Economic viability and cost effectiveness</vt:lpstr>
      <vt:lpstr>Economic viability and cost effectiveness</vt:lpstr>
      <vt:lpstr>Economic viability and cost effectiveness</vt:lpstr>
      <vt:lpstr>Economic viability and cost effectiveness</vt:lpstr>
      <vt:lpstr>Indoor climate: Indoor climate categories</vt:lpstr>
      <vt:lpstr>Indoor climate: Thermal comfort</vt:lpstr>
      <vt:lpstr>Indoor climate: Indoor air quality</vt:lpstr>
      <vt:lpstr>Indoor climate: Moisture safety</vt:lpstr>
      <vt:lpstr>Indoor climate: Acoustics</vt:lpstr>
      <vt:lpstr>Energy performance of buildings</vt:lpstr>
      <vt:lpstr>Energy performance of buildings</vt:lpstr>
      <vt:lpstr>Energy related requirements on modular building envelope retrofitting elements</vt:lpstr>
      <vt:lpstr>Reference buildings</vt:lpstr>
      <vt:lpstr>Energy related requirements on modular building envelope retrofitting elements</vt:lpstr>
      <vt:lpstr>Before the renovation: base level</vt:lpstr>
      <vt:lpstr>National nZEB: energy usage</vt:lpstr>
      <vt:lpstr>National nZEB: requirements on building envelope</vt:lpstr>
      <vt:lpstr>80 % reduction of PE: energy usage</vt:lpstr>
      <vt:lpstr>80 % reduction of PE: requirements on building envelope</vt:lpstr>
      <vt:lpstr>ZEBspace heating and cooling, ventilation, and domestic hot water: energy usage</vt:lpstr>
      <vt:lpstr>ZEBspace heating and cooling, ventilation, and domestic hot water: requirements on building envelope</vt:lpstr>
      <vt:lpstr>How much we can invest in energy savings anyway renovation” measures excluded</vt:lpstr>
      <vt:lpstr>How much we can invest in energy savings anyway renovation” measures excluded</vt:lpstr>
    </vt:vector>
  </TitlesOfParts>
  <Company>TTY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terje.tampere</dc:creator>
  <cp:lastModifiedBy>Ana Tisov</cp:lastModifiedBy>
  <cp:revision>181</cp:revision>
  <dcterms:created xsi:type="dcterms:W3CDTF">2011-09-13T04:30:30Z</dcterms:created>
  <dcterms:modified xsi:type="dcterms:W3CDTF">2016-12-05T07:21:01Z</dcterms:modified>
</cp:coreProperties>
</file>