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28" r:id="rId1"/>
  </p:sldMasterIdLst>
  <p:notesMasterIdLst>
    <p:notesMasterId r:id="rId20"/>
  </p:notesMasterIdLst>
  <p:handoutMasterIdLst>
    <p:handoutMasterId r:id="rId21"/>
  </p:handoutMasterIdLst>
  <p:sldIdLst>
    <p:sldId id="325" r:id="rId2"/>
    <p:sldId id="356" r:id="rId3"/>
    <p:sldId id="382" r:id="rId4"/>
    <p:sldId id="395" r:id="rId5"/>
    <p:sldId id="393" r:id="rId6"/>
    <p:sldId id="383" r:id="rId7"/>
    <p:sldId id="384" r:id="rId8"/>
    <p:sldId id="386" r:id="rId9"/>
    <p:sldId id="387" r:id="rId10"/>
    <p:sldId id="388" r:id="rId11"/>
    <p:sldId id="389" r:id="rId12"/>
    <p:sldId id="390" r:id="rId13"/>
    <p:sldId id="391" r:id="rId14"/>
    <p:sldId id="392" r:id="rId15"/>
    <p:sldId id="385" r:id="rId16"/>
    <p:sldId id="397" r:id="rId17"/>
    <p:sldId id="394" r:id="rId18"/>
    <p:sldId id="380" r:id="rId19"/>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188" autoAdjust="0"/>
    <p:restoredTop sz="94660"/>
  </p:normalViewPr>
  <p:slideViewPr>
    <p:cSldViewPr>
      <p:cViewPr varScale="1">
        <p:scale>
          <a:sx n="61" d="100"/>
          <a:sy n="61" d="100"/>
        </p:scale>
        <p:origin x="996" y="64"/>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User\Desktop\New%20folder%20(2)\Costs.xls"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tx>
            <c:strRef>
              <c:f>Sheet2!$D$1</c:f>
              <c:strCache>
                <c:ptCount val="1"/>
                <c:pt idx="0">
                  <c:v>Natural by opening windows and natural exhaust</c:v>
                </c:pt>
              </c:strCache>
            </c:strRef>
          </c:tx>
          <c:marker>
            <c:symbol val="none"/>
          </c:marker>
          <c:xVal>
            <c:numRef>
              <c:f>Sheet2!$A$2:$A$12</c:f>
              <c:numCache>
                <c:formatCode>General</c:formatCode>
                <c:ptCount val="11"/>
                <c:pt idx="0">
                  <c:v>0</c:v>
                </c:pt>
                <c:pt idx="1">
                  <c:v>1</c:v>
                </c:pt>
                <c:pt idx="2">
                  <c:v>2</c:v>
                </c:pt>
                <c:pt idx="3">
                  <c:v>3</c:v>
                </c:pt>
                <c:pt idx="4">
                  <c:v>4</c:v>
                </c:pt>
                <c:pt idx="5">
                  <c:v>5</c:v>
                </c:pt>
                <c:pt idx="6">
                  <c:v>6</c:v>
                </c:pt>
                <c:pt idx="7">
                  <c:v>7</c:v>
                </c:pt>
                <c:pt idx="8">
                  <c:v>8</c:v>
                </c:pt>
                <c:pt idx="9">
                  <c:v>9</c:v>
                </c:pt>
                <c:pt idx="10">
                  <c:v>10</c:v>
                </c:pt>
              </c:numCache>
            </c:numRef>
          </c:xVal>
          <c:yVal>
            <c:numRef>
              <c:f>Sheet2!$D$2:$D$12</c:f>
              <c:numCache>
                <c:formatCode>General</c:formatCode>
                <c:ptCount val="11"/>
                <c:pt idx="0">
                  <c:v>1800</c:v>
                </c:pt>
                <c:pt idx="1">
                  <c:v>9805</c:v>
                </c:pt>
                <c:pt idx="2">
                  <c:v>17810</c:v>
                </c:pt>
                <c:pt idx="3">
                  <c:v>25815</c:v>
                </c:pt>
                <c:pt idx="4">
                  <c:v>33820</c:v>
                </c:pt>
                <c:pt idx="5">
                  <c:v>41825</c:v>
                </c:pt>
                <c:pt idx="6">
                  <c:v>49830</c:v>
                </c:pt>
                <c:pt idx="7">
                  <c:v>57835</c:v>
                </c:pt>
                <c:pt idx="8">
                  <c:v>65840</c:v>
                </c:pt>
                <c:pt idx="9">
                  <c:v>73845</c:v>
                </c:pt>
                <c:pt idx="10">
                  <c:v>81850</c:v>
                </c:pt>
              </c:numCache>
            </c:numRef>
          </c:yVal>
          <c:smooth val="1"/>
          <c:extLst>
            <c:ext xmlns:c16="http://schemas.microsoft.com/office/drawing/2014/chart" uri="{C3380CC4-5D6E-409C-BE32-E72D297353CC}">
              <c16:uniqueId val="{00000000-3BEB-49FA-B4F5-2D2508326412}"/>
            </c:ext>
          </c:extLst>
        </c:ser>
        <c:ser>
          <c:idx val="1"/>
          <c:order val="1"/>
          <c:tx>
            <c:strRef>
              <c:f>Sheet2!$E$1</c:f>
              <c:strCache>
                <c:ptCount val="1"/>
                <c:pt idx="0">
                  <c:v>Natural by having inlet valves and natural exhaust</c:v>
                </c:pt>
              </c:strCache>
            </c:strRef>
          </c:tx>
          <c:marker>
            <c:symbol val="none"/>
          </c:marker>
          <c:xVal>
            <c:numRef>
              <c:f>Sheet2!$A$2:$A$12</c:f>
              <c:numCache>
                <c:formatCode>General</c:formatCode>
                <c:ptCount val="11"/>
                <c:pt idx="0">
                  <c:v>0</c:v>
                </c:pt>
                <c:pt idx="1">
                  <c:v>1</c:v>
                </c:pt>
                <c:pt idx="2">
                  <c:v>2</c:v>
                </c:pt>
                <c:pt idx="3">
                  <c:v>3</c:v>
                </c:pt>
                <c:pt idx="4">
                  <c:v>4</c:v>
                </c:pt>
                <c:pt idx="5">
                  <c:v>5</c:v>
                </c:pt>
                <c:pt idx="6">
                  <c:v>6</c:v>
                </c:pt>
                <c:pt idx="7">
                  <c:v>7</c:v>
                </c:pt>
                <c:pt idx="8">
                  <c:v>8</c:v>
                </c:pt>
                <c:pt idx="9">
                  <c:v>9</c:v>
                </c:pt>
                <c:pt idx="10">
                  <c:v>10</c:v>
                </c:pt>
              </c:numCache>
            </c:numRef>
          </c:xVal>
          <c:yVal>
            <c:numRef>
              <c:f>Sheet2!$E$2:$E$12</c:f>
              <c:numCache>
                <c:formatCode>General</c:formatCode>
                <c:ptCount val="11"/>
                <c:pt idx="0">
                  <c:v>11100</c:v>
                </c:pt>
                <c:pt idx="1">
                  <c:v>19405</c:v>
                </c:pt>
                <c:pt idx="2">
                  <c:v>27710</c:v>
                </c:pt>
                <c:pt idx="3">
                  <c:v>36015</c:v>
                </c:pt>
                <c:pt idx="4">
                  <c:v>44320</c:v>
                </c:pt>
                <c:pt idx="5">
                  <c:v>52625</c:v>
                </c:pt>
                <c:pt idx="6">
                  <c:v>60930</c:v>
                </c:pt>
                <c:pt idx="7">
                  <c:v>69235</c:v>
                </c:pt>
                <c:pt idx="8">
                  <c:v>77540</c:v>
                </c:pt>
                <c:pt idx="9">
                  <c:v>85845</c:v>
                </c:pt>
                <c:pt idx="10">
                  <c:v>94150</c:v>
                </c:pt>
              </c:numCache>
            </c:numRef>
          </c:yVal>
          <c:smooth val="1"/>
          <c:extLst>
            <c:ext xmlns:c16="http://schemas.microsoft.com/office/drawing/2014/chart" uri="{C3380CC4-5D6E-409C-BE32-E72D297353CC}">
              <c16:uniqueId val="{00000001-3BEB-49FA-B4F5-2D2508326412}"/>
            </c:ext>
          </c:extLst>
        </c:ser>
        <c:ser>
          <c:idx val="2"/>
          <c:order val="2"/>
          <c:tx>
            <c:strRef>
              <c:f>Sheet2!$F$1</c:f>
              <c:strCache>
                <c:ptCount val="1"/>
                <c:pt idx="0">
                  <c:v>Hybrid by having inlet devices in walls and mechanical exhaust</c:v>
                </c:pt>
              </c:strCache>
            </c:strRef>
          </c:tx>
          <c:marker>
            <c:symbol val="none"/>
          </c:marker>
          <c:xVal>
            <c:numRef>
              <c:f>Sheet2!$A$2:$A$12</c:f>
              <c:numCache>
                <c:formatCode>General</c:formatCode>
                <c:ptCount val="11"/>
                <c:pt idx="0">
                  <c:v>0</c:v>
                </c:pt>
                <c:pt idx="1">
                  <c:v>1</c:v>
                </c:pt>
                <c:pt idx="2">
                  <c:v>2</c:v>
                </c:pt>
                <c:pt idx="3">
                  <c:v>3</c:v>
                </c:pt>
                <c:pt idx="4">
                  <c:v>4</c:v>
                </c:pt>
                <c:pt idx="5">
                  <c:v>5</c:v>
                </c:pt>
                <c:pt idx="6">
                  <c:v>6</c:v>
                </c:pt>
                <c:pt idx="7">
                  <c:v>7</c:v>
                </c:pt>
                <c:pt idx="8">
                  <c:v>8</c:v>
                </c:pt>
                <c:pt idx="9">
                  <c:v>9</c:v>
                </c:pt>
                <c:pt idx="10">
                  <c:v>10</c:v>
                </c:pt>
              </c:numCache>
            </c:numRef>
          </c:xVal>
          <c:yVal>
            <c:numRef>
              <c:f>Sheet2!$F$2:$F$12</c:f>
              <c:numCache>
                <c:formatCode>General</c:formatCode>
                <c:ptCount val="11"/>
                <c:pt idx="0">
                  <c:v>15750</c:v>
                </c:pt>
                <c:pt idx="1">
                  <c:v>25360</c:v>
                </c:pt>
                <c:pt idx="2">
                  <c:v>34970</c:v>
                </c:pt>
                <c:pt idx="3">
                  <c:v>44580</c:v>
                </c:pt>
                <c:pt idx="4">
                  <c:v>54190</c:v>
                </c:pt>
                <c:pt idx="5">
                  <c:v>63800</c:v>
                </c:pt>
                <c:pt idx="6">
                  <c:v>73410</c:v>
                </c:pt>
                <c:pt idx="7">
                  <c:v>83020</c:v>
                </c:pt>
                <c:pt idx="8">
                  <c:v>92630</c:v>
                </c:pt>
                <c:pt idx="9">
                  <c:v>102240</c:v>
                </c:pt>
                <c:pt idx="10">
                  <c:v>111850</c:v>
                </c:pt>
              </c:numCache>
            </c:numRef>
          </c:yVal>
          <c:smooth val="1"/>
          <c:extLst>
            <c:ext xmlns:c16="http://schemas.microsoft.com/office/drawing/2014/chart" uri="{C3380CC4-5D6E-409C-BE32-E72D297353CC}">
              <c16:uniqueId val="{00000002-3BEB-49FA-B4F5-2D2508326412}"/>
            </c:ext>
          </c:extLst>
        </c:ser>
        <c:ser>
          <c:idx val="3"/>
          <c:order val="3"/>
          <c:tx>
            <c:strRef>
              <c:f>Sheet2!$G$1</c:f>
              <c:strCache>
                <c:ptCount val="1"/>
                <c:pt idx="0">
                  <c:v>Decentralized mechanical supply and exhaust with heat recovery (room based system)</c:v>
                </c:pt>
              </c:strCache>
            </c:strRef>
          </c:tx>
          <c:marker>
            <c:symbol val="none"/>
          </c:marker>
          <c:xVal>
            <c:numRef>
              <c:f>Sheet2!$A$2:$A$12</c:f>
              <c:numCache>
                <c:formatCode>General</c:formatCode>
                <c:ptCount val="11"/>
                <c:pt idx="0">
                  <c:v>0</c:v>
                </c:pt>
                <c:pt idx="1">
                  <c:v>1</c:v>
                </c:pt>
                <c:pt idx="2">
                  <c:v>2</c:v>
                </c:pt>
                <c:pt idx="3">
                  <c:v>3</c:v>
                </c:pt>
                <c:pt idx="4">
                  <c:v>4</c:v>
                </c:pt>
                <c:pt idx="5">
                  <c:v>5</c:v>
                </c:pt>
                <c:pt idx="6">
                  <c:v>6</c:v>
                </c:pt>
                <c:pt idx="7">
                  <c:v>7</c:v>
                </c:pt>
                <c:pt idx="8">
                  <c:v>8</c:v>
                </c:pt>
                <c:pt idx="9">
                  <c:v>9</c:v>
                </c:pt>
                <c:pt idx="10">
                  <c:v>10</c:v>
                </c:pt>
              </c:numCache>
            </c:numRef>
          </c:xVal>
          <c:yVal>
            <c:numRef>
              <c:f>Sheet2!$G$2:$G$12</c:f>
              <c:numCache>
                <c:formatCode>General</c:formatCode>
                <c:ptCount val="11"/>
                <c:pt idx="0">
                  <c:v>76800</c:v>
                </c:pt>
                <c:pt idx="1">
                  <c:v>79685</c:v>
                </c:pt>
                <c:pt idx="2">
                  <c:v>82570</c:v>
                </c:pt>
                <c:pt idx="3">
                  <c:v>85455</c:v>
                </c:pt>
                <c:pt idx="4">
                  <c:v>88340</c:v>
                </c:pt>
                <c:pt idx="5">
                  <c:v>91225</c:v>
                </c:pt>
                <c:pt idx="6">
                  <c:v>94110</c:v>
                </c:pt>
                <c:pt idx="7">
                  <c:v>96995</c:v>
                </c:pt>
                <c:pt idx="8">
                  <c:v>99880</c:v>
                </c:pt>
                <c:pt idx="9">
                  <c:v>102765</c:v>
                </c:pt>
                <c:pt idx="10">
                  <c:v>105650</c:v>
                </c:pt>
              </c:numCache>
            </c:numRef>
          </c:yVal>
          <c:smooth val="1"/>
          <c:extLst>
            <c:ext xmlns:c16="http://schemas.microsoft.com/office/drawing/2014/chart" uri="{C3380CC4-5D6E-409C-BE32-E72D297353CC}">
              <c16:uniqueId val="{00000003-3BEB-49FA-B4F5-2D2508326412}"/>
            </c:ext>
          </c:extLst>
        </c:ser>
        <c:ser>
          <c:idx val="4"/>
          <c:order val="4"/>
          <c:tx>
            <c:strRef>
              <c:f>Sheet2!$H$1</c:f>
              <c:strCache>
                <c:ptCount val="1"/>
                <c:pt idx="0">
                  <c:v>Decentralized mechanical supply and exhaust with heat recovery (apartment based)</c:v>
                </c:pt>
              </c:strCache>
            </c:strRef>
          </c:tx>
          <c:marker>
            <c:symbol val="none"/>
          </c:marker>
          <c:xVal>
            <c:numRef>
              <c:f>Sheet2!$A$2:$A$12</c:f>
              <c:numCache>
                <c:formatCode>General</c:formatCode>
                <c:ptCount val="11"/>
                <c:pt idx="0">
                  <c:v>0</c:v>
                </c:pt>
                <c:pt idx="1">
                  <c:v>1</c:v>
                </c:pt>
                <c:pt idx="2">
                  <c:v>2</c:v>
                </c:pt>
                <c:pt idx="3">
                  <c:v>3</c:v>
                </c:pt>
                <c:pt idx="4">
                  <c:v>4</c:v>
                </c:pt>
                <c:pt idx="5">
                  <c:v>5</c:v>
                </c:pt>
                <c:pt idx="6">
                  <c:v>6</c:v>
                </c:pt>
                <c:pt idx="7">
                  <c:v>7</c:v>
                </c:pt>
                <c:pt idx="8">
                  <c:v>8</c:v>
                </c:pt>
                <c:pt idx="9">
                  <c:v>9</c:v>
                </c:pt>
                <c:pt idx="10">
                  <c:v>10</c:v>
                </c:pt>
              </c:numCache>
            </c:numRef>
          </c:xVal>
          <c:yVal>
            <c:numRef>
              <c:f>Sheet2!$H$2:$H$12</c:f>
              <c:numCache>
                <c:formatCode>General</c:formatCode>
                <c:ptCount val="11"/>
                <c:pt idx="0">
                  <c:v>87000</c:v>
                </c:pt>
                <c:pt idx="1">
                  <c:v>92705</c:v>
                </c:pt>
                <c:pt idx="2">
                  <c:v>98410</c:v>
                </c:pt>
                <c:pt idx="3">
                  <c:v>104115</c:v>
                </c:pt>
                <c:pt idx="4">
                  <c:v>109820</c:v>
                </c:pt>
                <c:pt idx="5">
                  <c:v>115525</c:v>
                </c:pt>
                <c:pt idx="6">
                  <c:v>121230</c:v>
                </c:pt>
                <c:pt idx="7">
                  <c:v>126935</c:v>
                </c:pt>
                <c:pt idx="8">
                  <c:v>132640</c:v>
                </c:pt>
                <c:pt idx="9">
                  <c:v>138345</c:v>
                </c:pt>
                <c:pt idx="10">
                  <c:v>144050</c:v>
                </c:pt>
              </c:numCache>
            </c:numRef>
          </c:yVal>
          <c:smooth val="1"/>
          <c:extLst>
            <c:ext xmlns:c16="http://schemas.microsoft.com/office/drawing/2014/chart" uri="{C3380CC4-5D6E-409C-BE32-E72D297353CC}">
              <c16:uniqueId val="{00000004-3BEB-49FA-B4F5-2D2508326412}"/>
            </c:ext>
          </c:extLst>
        </c:ser>
        <c:ser>
          <c:idx val="5"/>
          <c:order val="5"/>
          <c:tx>
            <c:strRef>
              <c:f>Sheet2!$I$1</c:f>
              <c:strCache>
                <c:ptCount val="1"/>
                <c:pt idx="0">
                  <c:v>Centralized mechanical supply and exhaust with heat recovery</c:v>
                </c:pt>
              </c:strCache>
            </c:strRef>
          </c:tx>
          <c:marker>
            <c:symbol val="none"/>
          </c:marker>
          <c:xVal>
            <c:numRef>
              <c:f>Sheet2!$A$2:$A$12</c:f>
              <c:numCache>
                <c:formatCode>General</c:formatCode>
                <c:ptCount val="11"/>
                <c:pt idx="0">
                  <c:v>0</c:v>
                </c:pt>
                <c:pt idx="1">
                  <c:v>1</c:v>
                </c:pt>
                <c:pt idx="2">
                  <c:v>2</c:v>
                </c:pt>
                <c:pt idx="3">
                  <c:v>3</c:v>
                </c:pt>
                <c:pt idx="4">
                  <c:v>4</c:v>
                </c:pt>
                <c:pt idx="5">
                  <c:v>5</c:v>
                </c:pt>
                <c:pt idx="6">
                  <c:v>6</c:v>
                </c:pt>
                <c:pt idx="7">
                  <c:v>7</c:v>
                </c:pt>
                <c:pt idx="8">
                  <c:v>8</c:v>
                </c:pt>
                <c:pt idx="9">
                  <c:v>9</c:v>
                </c:pt>
                <c:pt idx="10">
                  <c:v>10</c:v>
                </c:pt>
              </c:numCache>
            </c:numRef>
          </c:xVal>
          <c:yVal>
            <c:numRef>
              <c:f>Sheet2!$I$2:$I$12</c:f>
              <c:numCache>
                <c:formatCode>General</c:formatCode>
                <c:ptCount val="11"/>
                <c:pt idx="0">
                  <c:v>16760</c:v>
                </c:pt>
                <c:pt idx="1">
                  <c:v>21430</c:v>
                </c:pt>
                <c:pt idx="2">
                  <c:v>26100</c:v>
                </c:pt>
                <c:pt idx="3">
                  <c:v>30770</c:v>
                </c:pt>
                <c:pt idx="4">
                  <c:v>35440</c:v>
                </c:pt>
                <c:pt idx="5">
                  <c:v>40110</c:v>
                </c:pt>
                <c:pt idx="6">
                  <c:v>44780</c:v>
                </c:pt>
                <c:pt idx="7">
                  <c:v>49450</c:v>
                </c:pt>
                <c:pt idx="8">
                  <c:v>54120</c:v>
                </c:pt>
                <c:pt idx="9">
                  <c:v>58790</c:v>
                </c:pt>
                <c:pt idx="10">
                  <c:v>63460</c:v>
                </c:pt>
              </c:numCache>
            </c:numRef>
          </c:yVal>
          <c:smooth val="1"/>
          <c:extLst>
            <c:ext xmlns:c16="http://schemas.microsoft.com/office/drawing/2014/chart" uri="{C3380CC4-5D6E-409C-BE32-E72D297353CC}">
              <c16:uniqueId val="{00000005-3BEB-49FA-B4F5-2D2508326412}"/>
            </c:ext>
          </c:extLst>
        </c:ser>
        <c:dLbls>
          <c:showLegendKey val="0"/>
          <c:showVal val="0"/>
          <c:showCatName val="0"/>
          <c:showSerName val="0"/>
          <c:showPercent val="0"/>
          <c:showBubbleSize val="0"/>
        </c:dLbls>
        <c:axId val="227215680"/>
        <c:axId val="228507104"/>
      </c:scatterChart>
      <c:valAx>
        <c:axId val="227215680"/>
        <c:scaling>
          <c:orientation val="minMax"/>
          <c:max val="10"/>
        </c:scaling>
        <c:delete val="0"/>
        <c:axPos val="b"/>
        <c:majorGridlines/>
        <c:minorGridlines>
          <c:spPr>
            <a:ln>
              <a:noFill/>
            </a:ln>
          </c:spPr>
        </c:minorGridlines>
        <c:title>
          <c:tx>
            <c:rich>
              <a:bodyPr/>
              <a:lstStyle/>
              <a:p>
                <a:pPr>
                  <a:defRPr b="0"/>
                </a:pPr>
                <a:r>
                  <a:rPr lang="lv-LV" b="0"/>
                  <a:t>Year</a:t>
                </a:r>
              </a:p>
            </c:rich>
          </c:tx>
          <c:layout>
            <c:manualLayout>
              <c:xMode val="edge"/>
              <c:yMode val="edge"/>
              <c:x val="8.2861935945829135E-2"/>
              <c:y val="0.79413226635747169"/>
            </c:manualLayout>
          </c:layout>
          <c:overlay val="0"/>
        </c:title>
        <c:numFmt formatCode="General" sourceLinked="1"/>
        <c:majorTickMark val="out"/>
        <c:minorTickMark val="none"/>
        <c:tickLblPos val="nextTo"/>
        <c:txPr>
          <a:bodyPr/>
          <a:lstStyle/>
          <a:p>
            <a:pPr>
              <a:defRPr sz="1400"/>
            </a:pPr>
            <a:endParaRPr lang="en-US"/>
          </a:p>
        </c:txPr>
        <c:crossAx val="228507104"/>
        <c:crosses val="autoZero"/>
        <c:crossBetween val="midCat"/>
      </c:valAx>
      <c:valAx>
        <c:axId val="228507104"/>
        <c:scaling>
          <c:orientation val="minMax"/>
        </c:scaling>
        <c:delete val="0"/>
        <c:axPos val="l"/>
        <c:majorGridlines/>
        <c:minorGridlines>
          <c:spPr>
            <a:ln>
              <a:noFill/>
            </a:ln>
          </c:spPr>
        </c:minorGridlines>
        <c:title>
          <c:tx>
            <c:rich>
              <a:bodyPr/>
              <a:lstStyle/>
              <a:p>
                <a:pPr>
                  <a:defRPr sz="1600"/>
                </a:pPr>
                <a:r>
                  <a:rPr lang="en-GB" sz="1600" b="0"/>
                  <a:t>Life cycle c</a:t>
                </a:r>
                <a:r>
                  <a:rPr lang="lv-LV" sz="1600" b="0"/>
                  <a:t>osts (EUR)</a:t>
                </a:r>
              </a:p>
            </c:rich>
          </c:tx>
          <c:overlay val="0"/>
        </c:title>
        <c:numFmt formatCode="General" sourceLinked="1"/>
        <c:majorTickMark val="out"/>
        <c:minorTickMark val="none"/>
        <c:tickLblPos val="nextTo"/>
        <c:txPr>
          <a:bodyPr/>
          <a:lstStyle/>
          <a:p>
            <a:pPr>
              <a:defRPr sz="1200"/>
            </a:pPr>
            <a:endParaRPr lang="en-US"/>
          </a:p>
        </c:txPr>
        <c:crossAx val="227215680"/>
        <c:crosses val="autoZero"/>
        <c:crossBetween val="midCat"/>
      </c:valAx>
    </c:plotArea>
    <c:legend>
      <c:legendPos val="r"/>
      <c:layout>
        <c:manualLayout>
          <c:xMode val="edge"/>
          <c:yMode val="edge"/>
          <c:x val="0.63291803233881272"/>
          <c:y val="0"/>
          <c:w val="0.36708196766118728"/>
          <c:h val="0.90169632443244041"/>
        </c:manualLayout>
      </c:layout>
      <c:overlay val="0"/>
      <c:txPr>
        <a:bodyPr/>
        <a:lstStyle/>
        <a:p>
          <a:pPr>
            <a:defRPr sz="1400"/>
          </a:pPr>
          <a:endParaRPr lang="en-US"/>
        </a:p>
      </c:txPr>
    </c:legend>
    <c:plotVisOnly val="1"/>
    <c:dispBlanksAs val="gap"/>
    <c:showDLblsOverMax val="0"/>
  </c:chart>
  <c:txPr>
    <a:bodyPr/>
    <a:lstStyle/>
    <a:p>
      <a:pPr>
        <a:defRPr sz="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FCCA9FD-A007-4458-9AED-CF54D17316DB}" type="doc">
      <dgm:prSet loTypeId="urn:microsoft.com/office/officeart/2005/8/layout/hierarchy1" loCatId="hierarchy" qsTypeId="urn:microsoft.com/office/officeart/2005/8/quickstyle/simple1" qsCatId="simple" csTypeId="urn:microsoft.com/office/officeart/2005/8/colors/colorful1" csCatId="colorful" phldr="1"/>
      <dgm:spPr/>
      <dgm:t>
        <a:bodyPr/>
        <a:lstStyle/>
        <a:p>
          <a:endParaRPr lang="en-US"/>
        </a:p>
      </dgm:t>
    </dgm:pt>
    <dgm:pt modelId="{5C8CCAF2-0B67-4DC0-8B1E-183135FBFF05}">
      <dgm:prSet phldrT="[Text]" custT="1"/>
      <dgm:spPr/>
      <dgm:t>
        <a:bodyPr/>
        <a:lstStyle/>
        <a:p>
          <a:pPr algn="ctr"/>
          <a:r>
            <a:rPr lang="en-GB" sz="1100" b="1" i="0" cap="all" baseline="0" dirty="0">
              <a:latin typeface="Dosis" panose="02010503020202060003" pitchFamily="2" charset="0"/>
            </a:rPr>
            <a:t>house engine</a:t>
          </a:r>
          <a:endParaRPr lang="en-US" sz="1100" b="1" i="0" cap="all" baseline="0" dirty="0">
            <a:latin typeface="Dosis" panose="02010503020202060003" pitchFamily="2" charset="0"/>
          </a:endParaRPr>
        </a:p>
      </dgm:t>
    </dgm:pt>
    <dgm:pt modelId="{E8F72F5A-58FC-46B7-8CE1-63B8CC9CF952}" type="parTrans" cxnId="{8964EB0C-A182-45C0-9D73-114CE8BDAA76}">
      <dgm:prSet/>
      <dgm:spPr/>
      <dgm:t>
        <a:bodyPr/>
        <a:lstStyle/>
        <a:p>
          <a:pPr algn="ctr"/>
          <a:endParaRPr lang="en-US" sz="1050" b="0" i="0">
            <a:latin typeface="Dosis" panose="02010503020202060003" pitchFamily="2" charset="0"/>
          </a:endParaRPr>
        </a:p>
      </dgm:t>
    </dgm:pt>
    <dgm:pt modelId="{76A0AF28-37BC-464E-A224-02B423D92DBD}" type="sibTrans" cxnId="{8964EB0C-A182-45C0-9D73-114CE8BDAA76}">
      <dgm:prSet/>
      <dgm:spPr/>
      <dgm:t>
        <a:bodyPr/>
        <a:lstStyle/>
        <a:p>
          <a:pPr algn="ctr"/>
          <a:endParaRPr lang="en-US" sz="1050" b="0" i="0">
            <a:latin typeface="Dosis" panose="02010503020202060003" pitchFamily="2" charset="0"/>
          </a:endParaRPr>
        </a:p>
      </dgm:t>
    </dgm:pt>
    <dgm:pt modelId="{B4839BCF-39B4-4A31-9310-0779041CA00C}" type="asst">
      <dgm:prSet phldrT="[Text]" custT="1"/>
      <dgm:spPr/>
      <dgm:t>
        <a:bodyPr/>
        <a:lstStyle/>
        <a:p>
          <a:pPr algn="ctr"/>
          <a:r>
            <a:rPr lang="en-US" sz="1100" b="1" i="0" dirty="0">
              <a:latin typeface="Dosis" panose="02010503020202060003" pitchFamily="2" charset="0"/>
            </a:rPr>
            <a:t>Thermal energy production unit</a:t>
          </a:r>
        </a:p>
      </dgm:t>
    </dgm:pt>
    <dgm:pt modelId="{5B3AAB4D-4CB4-4227-AC48-7787F3C68ABB}" type="parTrans" cxnId="{33034374-BC88-460E-A6A6-A3675C49B49F}">
      <dgm:prSet/>
      <dgm:spPr/>
      <dgm:t>
        <a:bodyPr/>
        <a:lstStyle/>
        <a:p>
          <a:pPr algn="ctr"/>
          <a:endParaRPr lang="en-US" sz="1100" b="0" i="0">
            <a:latin typeface="Dosis" panose="02010503020202060003" pitchFamily="2" charset="0"/>
          </a:endParaRPr>
        </a:p>
      </dgm:t>
    </dgm:pt>
    <dgm:pt modelId="{877014E0-2671-4CA3-9BF5-E135212D7A13}" type="sibTrans" cxnId="{33034374-BC88-460E-A6A6-A3675C49B49F}">
      <dgm:prSet/>
      <dgm:spPr/>
      <dgm:t>
        <a:bodyPr/>
        <a:lstStyle/>
        <a:p>
          <a:pPr algn="ctr"/>
          <a:endParaRPr lang="en-US" sz="1050" b="0" i="0">
            <a:latin typeface="Dosis" panose="02010503020202060003" pitchFamily="2" charset="0"/>
          </a:endParaRPr>
        </a:p>
      </dgm:t>
    </dgm:pt>
    <dgm:pt modelId="{55766EC9-6902-4ECB-9893-84E6054D76A2}">
      <dgm:prSet phldrT="[Text]" custT="1"/>
      <dgm:spPr/>
      <dgm:t>
        <a:bodyPr/>
        <a:lstStyle/>
        <a:p>
          <a:pPr algn="ctr"/>
          <a:r>
            <a:rPr lang="en-US" sz="1100" b="1" i="0" dirty="0">
              <a:latin typeface="Dosis" panose="02010503020202060003" pitchFamily="2" charset="0"/>
            </a:rPr>
            <a:t>Ventilation unit</a:t>
          </a:r>
        </a:p>
      </dgm:t>
    </dgm:pt>
    <dgm:pt modelId="{2AB057D9-7BF0-441A-9E4B-A1F69547870E}" type="parTrans" cxnId="{C927FD00-25A4-48ED-A694-B02DEDED99D9}">
      <dgm:prSet/>
      <dgm:spPr/>
      <dgm:t>
        <a:bodyPr/>
        <a:lstStyle/>
        <a:p>
          <a:pPr algn="ctr"/>
          <a:endParaRPr lang="en-US" sz="1100" b="0" i="0">
            <a:latin typeface="Dosis" panose="02010503020202060003" pitchFamily="2" charset="0"/>
          </a:endParaRPr>
        </a:p>
      </dgm:t>
    </dgm:pt>
    <dgm:pt modelId="{84287487-01F0-439B-98D6-F7BBBAEEC442}" type="sibTrans" cxnId="{C927FD00-25A4-48ED-A694-B02DEDED99D9}">
      <dgm:prSet/>
      <dgm:spPr/>
      <dgm:t>
        <a:bodyPr/>
        <a:lstStyle/>
        <a:p>
          <a:pPr algn="ctr"/>
          <a:endParaRPr lang="en-US" sz="1050" b="0" i="0">
            <a:latin typeface="Dosis" panose="02010503020202060003" pitchFamily="2" charset="0"/>
          </a:endParaRPr>
        </a:p>
      </dgm:t>
    </dgm:pt>
    <dgm:pt modelId="{5194A63C-0AFA-4D8B-BF22-D45F8B4BC08C}">
      <dgm:prSet phldrT="[Text]" custT="1"/>
      <dgm:spPr/>
      <dgm:t>
        <a:bodyPr/>
        <a:lstStyle/>
        <a:p>
          <a:pPr algn="ctr"/>
          <a:r>
            <a:rPr lang="en-US" sz="1100" b="1" i="0" dirty="0">
              <a:latin typeface="Dosis" panose="02010503020202060003" pitchFamily="2" charset="0"/>
            </a:rPr>
            <a:t>Thermal energy storage</a:t>
          </a:r>
        </a:p>
      </dgm:t>
    </dgm:pt>
    <dgm:pt modelId="{304B9A58-880A-425C-B486-8FE131679FF7}" type="parTrans" cxnId="{BF50D460-5037-4756-A97D-C6AEA9B903ED}">
      <dgm:prSet/>
      <dgm:spPr/>
      <dgm:t>
        <a:bodyPr/>
        <a:lstStyle/>
        <a:p>
          <a:pPr algn="ctr"/>
          <a:endParaRPr lang="en-US" sz="1100" b="0" i="0">
            <a:latin typeface="Dosis" panose="02010503020202060003" pitchFamily="2" charset="0"/>
          </a:endParaRPr>
        </a:p>
      </dgm:t>
    </dgm:pt>
    <dgm:pt modelId="{6562CE03-C6A4-4D54-B080-D2EE860BFA8E}" type="sibTrans" cxnId="{BF50D460-5037-4756-A97D-C6AEA9B903ED}">
      <dgm:prSet/>
      <dgm:spPr/>
      <dgm:t>
        <a:bodyPr/>
        <a:lstStyle/>
        <a:p>
          <a:pPr algn="ctr"/>
          <a:endParaRPr lang="en-US" sz="1050" b="0" i="0">
            <a:latin typeface="Dosis" panose="02010503020202060003" pitchFamily="2" charset="0"/>
          </a:endParaRPr>
        </a:p>
      </dgm:t>
    </dgm:pt>
    <dgm:pt modelId="{483D54A8-FE33-441E-BA36-9DB56996E52D}">
      <dgm:prSet phldrT="[Text]" custT="1"/>
      <dgm:spPr/>
      <dgm:t>
        <a:bodyPr/>
        <a:lstStyle/>
        <a:p>
          <a:pPr algn="ctr"/>
          <a:r>
            <a:rPr lang="en-US" sz="1100" b="1" i="0" dirty="0">
              <a:latin typeface="Dosis" panose="02010503020202060003" pitchFamily="2" charset="0"/>
            </a:rPr>
            <a:t>Renewable energy</a:t>
          </a:r>
        </a:p>
      </dgm:t>
    </dgm:pt>
    <dgm:pt modelId="{42FF7E5B-F644-4C63-B608-9CBC87B02E1C}" type="parTrans" cxnId="{7AB65308-1E5E-4FBB-85DD-3A45EB3F3244}">
      <dgm:prSet/>
      <dgm:spPr/>
      <dgm:t>
        <a:bodyPr/>
        <a:lstStyle/>
        <a:p>
          <a:pPr algn="ctr"/>
          <a:endParaRPr lang="en-US" sz="1100" b="0" i="0">
            <a:latin typeface="Dosis" panose="02010503020202060003" pitchFamily="2" charset="0"/>
          </a:endParaRPr>
        </a:p>
      </dgm:t>
    </dgm:pt>
    <dgm:pt modelId="{828B123A-E7C1-49CA-91FA-739574A8C3A5}" type="sibTrans" cxnId="{7AB65308-1E5E-4FBB-85DD-3A45EB3F3244}">
      <dgm:prSet/>
      <dgm:spPr/>
      <dgm:t>
        <a:bodyPr/>
        <a:lstStyle/>
        <a:p>
          <a:pPr algn="ctr"/>
          <a:endParaRPr lang="en-US" sz="1050" b="0" i="0">
            <a:latin typeface="Dosis" panose="02010503020202060003" pitchFamily="2" charset="0"/>
          </a:endParaRPr>
        </a:p>
      </dgm:t>
    </dgm:pt>
    <dgm:pt modelId="{B611C74D-E593-4DED-83E5-25305D30C55E}">
      <dgm:prSet custT="1"/>
      <dgm:spPr/>
      <dgm:t>
        <a:bodyPr/>
        <a:lstStyle/>
        <a:p>
          <a:pPr algn="ctr"/>
          <a:r>
            <a:rPr lang="lv-LV" sz="1100" b="0" i="0" dirty="0">
              <a:latin typeface="Dosis" panose="02010503020202060003" pitchFamily="2" charset="0"/>
            </a:rPr>
            <a:t>Gas boiler</a:t>
          </a:r>
          <a:endParaRPr lang="en-US" sz="1100" b="0" i="0" dirty="0">
            <a:latin typeface="Dosis" panose="02010503020202060003" pitchFamily="2" charset="0"/>
          </a:endParaRPr>
        </a:p>
      </dgm:t>
    </dgm:pt>
    <dgm:pt modelId="{8F4D40CD-107F-43D8-AAFA-86A48908291C}" type="parTrans" cxnId="{D4D47AB7-47C5-4DA8-842C-19EC2E2F4099}">
      <dgm:prSet/>
      <dgm:spPr/>
      <dgm:t>
        <a:bodyPr/>
        <a:lstStyle/>
        <a:p>
          <a:pPr algn="ctr"/>
          <a:endParaRPr lang="en-US" sz="1100" b="0" i="0">
            <a:latin typeface="Dosis" panose="02010503020202060003" pitchFamily="2" charset="0"/>
          </a:endParaRPr>
        </a:p>
      </dgm:t>
    </dgm:pt>
    <dgm:pt modelId="{3C1008FD-6B45-4806-8C9E-EA0897EB789A}" type="sibTrans" cxnId="{D4D47AB7-47C5-4DA8-842C-19EC2E2F4099}">
      <dgm:prSet/>
      <dgm:spPr/>
      <dgm:t>
        <a:bodyPr/>
        <a:lstStyle/>
        <a:p>
          <a:pPr algn="ctr"/>
          <a:endParaRPr lang="en-US" sz="1050" b="0" i="0">
            <a:latin typeface="Dosis" panose="02010503020202060003" pitchFamily="2" charset="0"/>
          </a:endParaRPr>
        </a:p>
      </dgm:t>
    </dgm:pt>
    <dgm:pt modelId="{ADAFF4D4-1EAD-4E30-A132-8655BC10A849}">
      <dgm:prSet custT="1"/>
      <dgm:spPr/>
      <dgm:t>
        <a:bodyPr/>
        <a:lstStyle/>
        <a:p>
          <a:pPr algn="ctr"/>
          <a:r>
            <a:rPr lang="en-US" sz="1100" b="0" i="0" noProof="0" dirty="0">
              <a:latin typeface="Dosis" panose="02010503020202060003" pitchFamily="2" charset="0"/>
            </a:rPr>
            <a:t>Heat pump</a:t>
          </a:r>
        </a:p>
      </dgm:t>
    </dgm:pt>
    <dgm:pt modelId="{F660E501-4934-4DDB-A6E1-D01852AADB1E}" type="parTrans" cxnId="{A05E8D10-662E-4244-83C2-5997DDD7E98F}">
      <dgm:prSet/>
      <dgm:spPr/>
      <dgm:t>
        <a:bodyPr/>
        <a:lstStyle/>
        <a:p>
          <a:pPr algn="ctr"/>
          <a:endParaRPr lang="en-US" sz="1100" b="0" i="0">
            <a:latin typeface="Dosis" panose="02010503020202060003" pitchFamily="2" charset="0"/>
          </a:endParaRPr>
        </a:p>
      </dgm:t>
    </dgm:pt>
    <dgm:pt modelId="{86CAF2AE-AB40-428F-BBAF-1050EBF2A998}" type="sibTrans" cxnId="{A05E8D10-662E-4244-83C2-5997DDD7E98F}">
      <dgm:prSet/>
      <dgm:spPr/>
      <dgm:t>
        <a:bodyPr/>
        <a:lstStyle/>
        <a:p>
          <a:pPr algn="ctr"/>
          <a:endParaRPr lang="en-US" sz="1050" b="0" i="0">
            <a:latin typeface="Dosis" panose="02010503020202060003" pitchFamily="2" charset="0"/>
          </a:endParaRPr>
        </a:p>
      </dgm:t>
    </dgm:pt>
    <dgm:pt modelId="{EB7FAF03-B54E-4DEF-8868-E49C41281133}">
      <dgm:prSet custT="1"/>
      <dgm:spPr/>
      <dgm:t>
        <a:bodyPr/>
        <a:lstStyle/>
        <a:p>
          <a:pPr algn="ctr"/>
          <a:r>
            <a:rPr lang="lv-LV" sz="1100" b="0" i="0" noProof="0" dirty="0">
              <a:latin typeface="Dosis" panose="02010503020202060003" pitchFamily="2" charset="0"/>
            </a:rPr>
            <a:t>W</a:t>
          </a:r>
          <a:r>
            <a:rPr lang="en-US" sz="1100" b="0" i="0" noProof="0" dirty="0" err="1">
              <a:latin typeface="Dosis" panose="02010503020202060003" pitchFamily="2" charset="0"/>
            </a:rPr>
            <a:t>ood</a:t>
          </a:r>
          <a:r>
            <a:rPr lang="en-US" sz="1100" b="0" i="0" noProof="0" dirty="0">
              <a:latin typeface="Dosis" panose="02010503020202060003" pitchFamily="2" charset="0"/>
            </a:rPr>
            <a:t> pellet boiler</a:t>
          </a:r>
        </a:p>
      </dgm:t>
    </dgm:pt>
    <dgm:pt modelId="{4E55642F-1374-4CC3-9BE6-5368971A8523}" type="parTrans" cxnId="{873B09F6-EE96-4302-AB46-E1B331951A07}">
      <dgm:prSet/>
      <dgm:spPr/>
      <dgm:t>
        <a:bodyPr/>
        <a:lstStyle/>
        <a:p>
          <a:pPr algn="ctr"/>
          <a:endParaRPr lang="en-US" sz="1100" b="0" i="0">
            <a:latin typeface="Dosis" panose="02010503020202060003" pitchFamily="2" charset="0"/>
          </a:endParaRPr>
        </a:p>
      </dgm:t>
    </dgm:pt>
    <dgm:pt modelId="{349BC01A-8F03-412C-A4B6-013B72E5425C}" type="sibTrans" cxnId="{873B09F6-EE96-4302-AB46-E1B331951A07}">
      <dgm:prSet/>
      <dgm:spPr/>
      <dgm:t>
        <a:bodyPr/>
        <a:lstStyle/>
        <a:p>
          <a:pPr algn="ctr"/>
          <a:endParaRPr lang="en-US" sz="1050" b="0" i="0">
            <a:latin typeface="Dosis" panose="02010503020202060003" pitchFamily="2" charset="0"/>
          </a:endParaRPr>
        </a:p>
      </dgm:t>
    </dgm:pt>
    <dgm:pt modelId="{C9781DC1-ACBB-4E95-BAEE-FE69FA89BABB}">
      <dgm:prSet custT="1"/>
      <dgm:spPr/>
      <dgm:t>
        <a:bodyPr/>
        <a:lstStyle/>
        <a:p>
          <a:pPr algn="ctr"/>
          <a:r>
            <a:rPr lang="en-US" sz="1100" b="0" i="0" noProof="0" dirty="0">
              <a:latin typeface="Dosis" panose="02010503020202060003" pitchFamily="2" charset="0"/>
            </a:rPr>
            <a:t>Hot water storage tank</a:t>
          </a:r>
        </a:p>
      </dgm:t>
    </dgm:pt>
    <dgm:pt modelId="{7302B5E9-B441-4454-B32E-278B38034258}" type="parTrans" cxnId="{58F6F2E9-8492-429C-A51F-488C090656E6}">
      <dgm:prSet/>
      <dgm:spPr/>
      <dgm:t>
        <a:bodyPr/>
        <a:lstStyle/>
        <a:p>
          <a:pPr algn="ctr"/>
          <a:endParaRPr lang="en-US" sz="1100" b="0" i="0">
            <a:latin typeface="Dosis" panose="02010503020202060003" pitchFamily="2" charset="0"/>
          </a:endParaRPr>
        </a:p>
      </dgm:t>
    </dgm:pt>
    <dgm:pt modelId="{DA5AB450-12BE-44BF-88B7-2B7061A87901}" type="sibTrans" cxnId="{58F6F2E9-8492-429C-A51F-488C090656E6}">
      <dgm:prSet/>
      <dgm:spPr/>
      <dgm:t>
        <a:bodyPr/>
        <a:lstStyle/>
        <a:p>
          <a:pPr algn="ctr"/>
          <a:endParaRPr lang="en-US" sz="1050" b="0" i="0">
            <a:latin typeface="Dosis" panose="02010503020202060003" pitchFamily="2" charset="0"/>
          </a:endParaRPr>
        </a:p>
      </dgm:t>
    </dgm:pt>
    <dgm:pt modelId="{9938E238-973C-4430-8877-A13C02AD2CBB}">
      <dgm:prSet custT="1"/>
      <dgm:spPr/>
      <dgm:t>
        <a:bodyPr/>
        <a:lstStyle/>
        <a:p>
          <a:pPr algn="ctr"/>
          <a:r>
            <a:rPr lang="en-US" sz="1100" b="0" i="0" noProof="0" dirty="0">
              <a:latin typeface="Dosis" panose="02010503020202060003" pitchFamily="2" charset="0"/>
            </a:rPr>
            <a:t>Heating tank</a:t>
          </a:r>
        </a:p>
      </dgm:t>
    </dgm:pt>
    <dgm:pt modelId="{08B84D61-0966-4266-B4E4-1CE67552C895}" type="parTrans" cxnId="{BB2B7585-C47F-4A2F-9E6F-41B60F9E2A3F}">
      <dgm:prSet/>
      <dgm:spPr/>
      <dgm:t>
        <a:bodyPr/>
        <a:lstStyle/>
        <a:p>
          <a:pPr algn="ctr"/>
          <a:endParaRPr lang="en-US" sz="1100" b="0" i="0">
            <a:latin typeface="Dosis" panose="02010503020202060003" pitchFamily="2" charset="0"/>
          </a:endParaRPr>
        </a:p>
      </dgm:t>
    </dgm:pt>
    <dgm:pt modelId="{CFAC8FB6-6221-4302-A666-2B081C58D8B1}" type="sibTrans" cxnId="{BB2B7585-C47F-4A2F-9E6F-41B60F9E2A3F}">
      <dgm:prSet/>
      <dgm:spPr/>
      <dgm:t>
        <a:bodyPr/>
        <a:lstStyle/>
        <a:p>
          <a:pPr algn="ctr"/>
          <a:endParaRPr lang="en-US" sz="1050" b="0" i="0">
            <a:latin typeface="Dosis" panose="02010503020202060003" pitchFamily="2" charset="0"/>
          </a:endParaRPr>
        </a:p>
      </dgm:t>
    </dgm:pt>
    <dgm:pt modelId="{FB715787-452A-440A-8B36-9486973D5A06}">
      <dgm:prSet custT="1"/>
      <dgm:spPr/>
      <dgm:t>
        <a:bodyPr/>
        <a:lstStyle/>
        <a:p>
          <a:pPr algn="ctr"/>
          <a:r>
            <a:rPr lang="en-US" sz="1100" b="0" i="0" noProof="0" dirty="0">
              <a:latin typeface="Dosis" panose="02010503020202060003" pitchFamily="2" charset="0"/>
            </a:rPr>
            <a:t>PV panels</a:t>
          </a:r>
        </a:p>
      </dgm:t>
    </dgm:pt>
    <dgm:pt modelId="{37FA2300-E7A2-4EB8-AC3A-632E15BCA72B}" type="parTrans" cxnId="{ED3D1702-DE0C-4ED1-9226-B87F30E246E6}">
      <dgm:prSet/>
      <dgm:spPr/>
      <dgm:t>
        <a:bodyPr/>
        <a:lstStyle/>
        <a:p>
          <a:pPr algn="ctr"/>
          <a:endParaRPr lang="en-US" sz="1100" b="0" i="0">
            <a:latin typeface="Dosis" panose="02010503020202060003" pitchFamily="2" charset="0"/>
          </a:endParaRPr>
        </a:p>
      </dgm:t>
    </dgm:pt>
    <dgm:pt modelId="{0ECE2F89-4F51-44AC-BA99-96E1EDB50436}" type="sibTrans" cxnId="{ED3D1702-DE0C-4ED1-9226-B87F30E246E6}">
      <dgm:prSet/>
      <dgm:spPr/>
      <dgm:t>
        <a:bodyPr/>
        <a:lstStyle/>
        <a:p>
          <a:pPr algn="ctr"/>
          <a:endParaRPr lang="en-US" sz="1050" b="0" i="0">
            <a:latin typeface="Dosis" panose="02010503020202060003" pitchFamily="2" charset="0"/>
          </a:endParaRPr>
        </a:p>
      </dgm:t>
    </dgm:pt>
    <dgm:pt modelId="{1C6D32E7-805C-474C-B81A-8FABD5CFF3F4}">
      <dgm:prSet custT="1"/>
      <dgm:spPr/>
      <dgm:t>
        <a:bodyPr/>
        <a:lstStyle/>
        <a:p>
          <a:pPr algn="ctr"/>
          <a:r>
            <a:rPr lang="en-US" sz="1100" b="0" i="0" noProof="0" dirty="0">
              <a:latin typeface="Dosis" panose="02010503020202060003" pitchFamily="2" charset="0"/>
            </a:rPr>
            <a:t>Solar thermal collectors</a:t>
          </a:r>
        </a:p>
      </dgm:t>
    </dgm:pt>
    <dgm:pt modelId="{3D9C8103-4FC0-4D9C-96A3-0916F95743CC}" type="parTrans" cxnId="{426F98B2-6B6B-43FC-95C2-DE05F7725D32}">
      <dgm:prSet/>
      <dgm:spPr/>
      <dgm:t>
        <a:bodyPr/>
        <a:lstStyle/>
        <a:p>
          <a:pPr algn="ctr"/>
          <a:endParaRPr lang="en-US" sz="1100" b="0" i="0">
            <a:latin typeface="Dosis" panose="02010503020202060003" pitchFamily="2" charset="0"/>
          </a:endParaRPr>
        </a:p>
      </dgm:t>
    </dgm:pt>
    <dgm:pt modelId="{1FF6F844-637F-47CA-B1B6-0661DD1DE1C6}" type="sibTrans" cxnId="{426F98B2-6B6B-43FC-95C2-DE05F7725D32}">
      <dgm:prSet/>
      <dgm:spPr/>
      <dgm:t>
        <a:bodyPr/>
        <a:lstStyle/>
        <a:p>
          <a:pPr algn="ctr"/>
          <a:endParaRPr lang="en-US" sz="1050" b="0" i="0">
            <a:latin typeface="Dosis" panose="02010503020202060003" pitchFamily="2" charset="0"/>
          </a:endParaRPr>
        </a:p>
      </dgm:t>
    </dgm:pt>
    <dgm:pt modelId="{D40E838E-2456-4CD3-8492-A2D76B0C9068}">
      <dgm:prSet custT="1"/>
      <dgm:spPr/>
      <dgm:t>
        <a:bodyPr/>
        <a:lstStyle/>
        <a:p>
          <a:pPr algn="ctr"/>
          <a:r>
            <a:rPr lang="en-US" sz="1100" b="0" i="0" noProof="0" dirty="0">
              <a:latin typeface="Dosis" panose="02010503020202060003" pitchFamily="2" charset="0"/>
            </a:rPr>
            <a:t>Heat recovery</a:t>
          </a:r>
        </a:p>
      </dgm:t>
    </dgm:pt>
    <dgm:pt modelId="{347E29DA-2B0E-4813-9D1C-4CA2209D0F86}" type="parTrans" cxnId="{F4F776B3-8A98-4B2C-A568-99DA72F012DB}">
      <dgm:prSet/>
      <dgm:spPr/>
      <dgm:t>
        <a:bodyPr/>
        <a:lstStyle/>
        <a:p>
          <a:pPr algn="ctr"/>
          <a:endParaRPr lang="en-US" sz="1100" b="0" i="0">
            <a:latin typeface="Dosis" panose="02010503020202060003" pitchFamily="2" charset="0"/>
          </a:endParaRPr>
        </a:p>
      </dgm:t>
    </dgm:pt>
    <dgm:pt modelId="{E54B524C-FEC7-46F2-9538-9045C7474240}" type="sibTrans" cxnId="{F4F776B3-8A98-4B2C-A568-99DA72F012DB}">
      <dgm:prSet/>
      <dgm:spPr/>
      <dgm:t>
        <a:bodyPr/>
        <a:lstStyle/>
        <a:p>
          <a:pPr algn="ctr"/>
          <a:endParaRPr lang="en-US" sz="1050" b="0" i="0">
            <a:latin typeface="Dosis" panose="02010503020202060003" pitchFamily="2" charset="0"/>
          </a:endParaRPr>
        </a:p>
      </dgm:t>
    </dgm:pt>
    <dgm:pt modelId="{7848FDF5-FA2F-4BD5-9756-A44ACE46EBBA}">
      <dgm:prSet custT="1"/>
      <dgm:spPr/>
      <dgm:t>
        <a:bodyPr/>
        <a:lstStyle/>
        <a:p>
          <a:pPr algn="ctr"/>
          <a:r>
            <a:rPr lang="en-US" sz="1100" b="0" i="0" noProof="0" dirty="0">
              <a:latin typeface="Dosis" panose="02010503020202060003" pitchFamily="2" charset="0"/>
            </a:rPr>
            <a:t>Wind energy</a:t>
          </a:r>
        </a:p>
      </dgm:t>
    </dgm:pt>
    <dgm:pt modelId="{CC167E50-545B-4102-8ACD-FA6FF9EE6EE9}" type="parTrans" cxnId="{6675CC89-120D-48B3-8C2C-EDA0923EAD31}">
      <dgm:prSet/>
      <dgm:spPr/>
      <dgm:t>
        <a:bodyPr/>
        <a:lstStyle/>
        <a:p>
          <a:pPr algn="ctr"/>
          <a:endParaRPr lang="en-US" sz="1100"/>
        </a:p>
      </dgm:t>
    </dgm:pt>
    <dgm:pt modelId="{88306F1C-18D2-42D7-9AAE-49950F5284FB}" type="sibTrans" cxnId="{6675CC89-120D-48B3-8C2C-EDA0923EAD31}">
      <dgm:prSet/>
      <dgm:spPr/>
      <dgm:t>
        <a:bodyPr/>
        <a:lstStyle/>
        <a:p>
          <a:pPr algn="ctr"/>
          <a:endParaRPr lang="en-US" sz="1050"/>
        </a:p>
      </dgm:t>
    </dgm:pt>
    <dgm:pt modelId="{E34C26F9-DCB4-4F6C-AF99-79A259D84F75}" type="pres">
      <dgm:prSet presAssocID="{AFCCA9FD-A007-4458-9AED-CF54D17316DB}" presName="hierChild1" presStyleCnt="0">
        <dgm:presLayoutVars>
          <dgm:chPref val="1"/>
          <dgm:dir/>
          <dgm:animOne val="branch"/>
          <dgm:animLvl val="lvl"/>
          <dgm:resizeHandles/>
        </dgm:presLayoutVars>
      </dgm:prSet>
      <dgm:spPr/>
    </dgm:pt>
    <dgm:pt modelId="{2FB27D94-00CD-4B53-991A-9D06D6814050}" type="pres">
      <dgm:prSet presAssocID="{5C8CCAF2-0B67-4DC0-8B1E-183135FBFF05}" presName="hierRoot1" presStyleCnt="0"/>
      <dgm:spPr/>
    </dgm:pt>
    <dgm:pt modelId="{19328DBC-03BD-4D75-A642-D11B58C6010B}" type="pres">
      <dgm:prSet presAssocID="{5C8CCAF2-0B67-4DC0-8B1E-183135FBFF05}" presName="composite" presStyleCnt="0"/>
      <dgm:spPr/>
    </dgm:pt>
    <dgm:pt modelId="{735B10FF-6E00-4A97-8900-1B3FB6C03AFE}" type="pres">
      <dgm:prSet presAssocID="{5C8CCAF2-0B67-4DC0-8B1E-183135FBFF05}" presName="background" presStyleLbl="node0" presStyleIdx="0" presStyleCnt="1"/>
      <dgm:spPr/>
    </dgm:pt>
    <dgm:pt modelId="{B6A6A837-6B48-43DA-A860-94351EB986F5}" type="pres">
      <dgm:prSet presAssocID="{5C8CCAF2-0B67-4DC0-8B1E-183135FBFF05}" presName="text" presStyleLbl="fgAcc0" presStyleIdx="0" presStyleCnt="1" custScaleX="178628">
        <dgm:presLayoutVars>
          <dgm:chPref val="3"/>
        </dgm:presLayoutVars>
      </dgm:prSet>
      <dgm:spPr/>
    </dgm:pt>
    <dgm:pt modelId="{3C8DFA8B-AB68-468D-B4FC-22E1FEDFC8D5}" type="pres">
      <dgm:prSet presAssocID="{5C8CCAF2-0B67-4DC0-8B1E-183135FBFF05}" presName="hierChild2" presStyleCnt="0"/>
      <dgm:spPr/>
    </dgm:pt>
    <dgm:pt modelId="{E6CF679A-5E67-4B95-A5D4-2980D01F712F}" type="pres">
      <dgm:prSet presAssocID="{5B3AAB4D-4CB4-4227-AC48-7787F3C68ABB}" presName="Name10" presStyleLbl="parChTrans1D2" presStyleIdx="0" presStyleCnt="4"/>
      <dgm:spPr/>
    </dgm:pt>
    <dgm:pt modelId="{B5726A89-5F9C-4289-81C6-8FA8B752FCB6}" type="pres">
      <dgm:prSet presAssocID="{B4839BCF-39B4-4A31-9310-0779041CA00C}" presName="hierRoot2" presStyleCnt="0"/>
      <dgm:spPr/>
    </dgm:pt>
    <dgm:pt modelId="{3DECA08A-ABC3-4CFB-99BE-A55E6BE1F529}" type="pres">
      <dgm:prSet presAssocID="{B4839BCF-39B4-4A31-9310-0779041CA00C}" presName="composite2" presStyleCnt="0"/>
      <dgm:spPr/>
    </dgm:pt>
    <dgm:pt modelId="{2C950373-EC88-4243-A24B-0395D9DC5B4F}" type="pres">
      <dgm:prSet presAssocID="{B4839BCF-39B4-4A31-9310-0779041CA00C}" presName="background2" presStyleLbl="asst1" presStyleIdx="0" presStyleCnt="1"/>
      <dgm:spPr/>
    </dgm:pt>
    <dgm:pt modelId="{D37A3E1B-A555-4607-82E9-747D1F447F2C}" type="pres">
      <dgm:prSet presAssocID="{B4839BCF-39B4-4A31-9310-0779041CA00C}" presName="text2" presStyleLbl="fgAcc2" presStyleIdx="0" presStyleCnt="4" custScaleX="148992">
        <dgm:presLayoutVars>
          <dgm:chPref val="3"/>
        </dgm:presLayoutVars>
      </dgm:prSet>
      <dgm:spPr/>
    </dgm:pt>
    <dgm:pt modelId="{6B16D5F8-90B7-4B71-9263-82D105D8450D}" type="pres">
      <dgm:prSet presAssocID="{B4839BCF-39B4-4A31-9310-0779041CA00C}" presName="hierChild3" presStyleCnt="0"/>
      <dgm:spPr/>
    </dgm:pt>
    <dgm:pt modelId="{57765231-0DDA-487D-952C-48731372E05E}" type="pres">
      <dgm:prSet presAssocID="{8F4D40CD-107F-43D8-AAFA-86A48908291C}" presName="Name17" presStyleLbl="parChTrans1D3" presStyleIdx="0" presStyleCnt="9"/>
      <dgm:spPr/>
    </dgm:pt>
    <dgm:pt modelId="{BFCF1FFF-53B0-4BD4-AC88-2BCDD0F65008}" type="pres">
      <dgm:prSet presAssocID="{B611C74D-E593-4DED-83E5-25305D30C55E}" presName="hierRoot3" presStyleCnt="0"/>
      <dgm:spPr/>
    </dgm:pt>
    <dgm:pt modelId="{E3F1D625-3724-46D5-A177-906990C69A53}" type="pres">
      <dgm:prSet presAssocID="{B611C74D-E593-4DED-83E5-25305D30C55E}" presName="composite3" presStyleCnt="0"/>
      <dgm:spPr/>
    </dgm:pt>
    <dgm:pt modelId="{A89DC09A-5FD8-4A14-A969-EB89D1FE4CA0}" type="pres">
      <dgm:prSet presAssocID="{B611C74D-E593-4DED-83E5-25305D30C55E}" presName="background3" presStyleLbl="node3" presStyleIdx="0" presStyleCnt="9"/>
      <dgm:spPr/>
    </dgm:pt>
    <dgm:pt modelId="{A14E6033-8E0E-4F0F-93BF-0D91A5AFB48C}" type="pres">
      <dgm:prSet presAssocID="{B611C74D-E593-4DED-83E5-25305D30C55E}" presName="text3" presStyleLbl="fgAcc3" presStyleIdx="0" presStyleCnt="9">
        <dgm:presLayoutVars>
          <dgm:chPref val="3"/>
        </dgm:presLayoutVars>
      </dgm:prSet>
      <dgm:spPr/>
    </dgm:pt>
    <dgm:pt modelId="{CD5DA160-64CD-4575-83C7-E263E4E12A34}" type="pres">
      <dgm:prSet presAssocID="{B611C74D-E593-4DED-83E5-25305D30C55E}" presName="hierChild4" presStyleCnt="0"/>
      <dgm:spPr/>
    </dgm:pt>
    <dgm:pt modelId="{325F2472-5A9A-49B9-848B-F593EE559729}" type="pres">
      <dgm:prSet presAssocID="{F660E501-4934-4DDB-A6E1-D01852AADB1E}" presName="Name17" presStyleLbl="parChTrans1D3" presStyleIdx="1" presStyleCnt="9"/>
      <dgm:spPr/>
    </dgm:pt>
    <dgm:pt modelId="{F576C89D-F124-41AA-8A05-F79DF9EE0CD6}" type="pres">
      <dgm:prSet presAssocID="{ADAFF4D4-1EAD-4E30-A132-8655BC10A849}" presName="hierRoot3" presStyleCnt="0"/>
      <dgm:spPr/>
    </dgm:pt>
    <dgm:pt modelId="{C244ABE7-55CB-4DF1-B25A-EDCFBC586446}" type="pres">
      <dgm:prSet presAssocID="{ADAFF4D4-1EAD-4E30-A132-8655BC10A849}" presName="composite3" presStyleCnt="0"/>
      <dgm:spPr/>
    </dgm:pt>
    <dgm:pt modelId="{9ACC5128-EFC8-443D-8DC9-F87DC8122F3E}" type="pres">
      <dgm:prSet presAssocID="{ADAFF4D4-1EAD-4E30-A132-8655BC10A849}" presName="background3" presStyleLbl="node3" presStyleIdx="1" presStyleCnt="9"/>
      <dgm:spPr/>
    </dgm:pt>
    <dgm:pt modelId="{4E6CC245-26ED-4683-9BDC-ADA84350FDAF}" type="pres">
      <dgm:prSet presAssocID="{ADAFF4D4-1EAD-4E30-A132-8655BC10A849}" presName="text3" presStyleLbl="fgAcc3" presStyleIdx="1" presStyleCnt="9">
        <dgm:presLayoutVars>
          <dgm:chPref val="3"/>
        </dgm:presLayoutVars>
      </dgm:prSet>
      <dgm:spPr/>
    </dgm:pt>
    <dgm:pt modelId="{4E988DE2-3298-4655-9FBC-EEF62D2FF5F0}" type="pres">
      <dgm:prSet presAssocID="{ADAFF4D4-1EAD-4E30-A132-8655BC10A849}" presName="hierChild4" presStyleCnt="0"/>
      <dgm:spPr/>
    </dgm:pt>
    <dgm:pt modelId="{EC84D2E8-E5A8-4562-905B-100F84539C55}" type="pres">
      <dgm:prSet presAssocID="{4E55642F-1374-4CC3-9BE6-5368971A8523}" presName="Name17" presStyleLbl="parChTrans1D3" presStyleIdx="2" presStyleCnt="9"/>
      <dgm:spPr/>
    </dgm:pt>
    <dgm:pt modelId="{34BBE920-5C98-45F3-9539-A85B3D2D9AE1}" type="pres">
      <dgm:prSet presAssocID="{EB7FAF03-B54E-4DEF-8868-E49C41281133}" presName="hierRoot3" presStyleCnt="0"/>
      <dgm:spPr/>
    </dgm:pt>
    <dgm:pt modelId="{3339A87B-594C-4D8C-9331-C0D67ADEC05A}" type="pres">
      <dgm:prSet presAssocID="{EB7FAF03-B54E-4DEF-8868-E49C41281133}" presName="composite3" presStyleCnt="0"/>
      <dgm:spPr/>
    </dgm:pt>
    <dgm:pt modelId="{C9703230-FB74-4271-9A86-5FB0095725B1}" type="pres">
      <dgm:prSet presAssocID="{EB7FAF03-B54E-4DEF-8868-E49C41281133}" presName="background3" presStyleLbl="node3" presStyleIdx="2" presStyleCnt="9"/>
      <dgm:spPr/>
    </dgm:pt>
    <dgm:pt modelId="{BBCA464D-6CAC-48DF-996D-60080939EFDB}" type="pres">
      <dgm:prSet presAssocID="{EB7FAF03-B54E-4DEF-8868-E49C41281133}" presName="text3" presStyleLbl="fgAcc3" presStyleIdx="2" presStyleCnt="9">
        <dgm:presLayoutVars>
          <dgm:chPref val="3"/>
        </dgm:presLayoutVars>
      </dgm:prSet>
      <dgm:spPr/>
    </dgm:pt>
    <dgm:pt modelId="{9DF511B0-766F-4EF3-B9CE-6E9F4F4E575E}" type="pres">
      <dgm:prSet presAssocID="{EB7FAF03-B54E-4DEF-8868-E49C41281133}" presName="hierChild4" presStyleCnt="0"/>
      <dgm:spPr/>
    </dgm:pt>
    <dgm:pt modelId="{D37352A8-11EF-4FCB-8F07-67927D84B230}" type="pres">
      <dgm:prSet presAssocID="{2AB057D9-7BF0-441A-9E4B-A1F69547870E}" presName="Name10" presStyleLbl="parChTrans1D2" presStyleIdx="1" presStyleCnt="4"/>
      <dgm:spPr/>
    </dgm:pt>
    <dgm:pt modelId="{4B2E3680-AA29-4402-ABB8-3CD7F941DCCA}" type="pres">
      <dgm:prSet presAssocID="{55766EC9-6902-4ECB-9893-84E6054D76A2}" presName="hierRoot2" presStyleCnt="0"/>
      <dgm:spPr/>
    </dgm:pt>
    <dgm:pt modelId="{8A1F7713-1339-48BB-A5EF-6529099917DD}" type="pres">
      <dgm:prSet presAssocID="{55766EC9-6902-4ECB-9893-84E6054D76A2}" presName="composite2" presStyleCnt="0"/>
      <dgm:spPr/>
    </dgm:pt>
    <dgm:pt modelId="{CB5ABA40-42F5-42DE-A653-A6C9A6064582}" type="pres">
      <dgm:prSet presAssocID="{55766EC9-6902-4ECB-9893-84E6054D76A2}" presName="background2" presStyleLbl="node2" presStyleIdx="0" presStyleCnt="3"/>
      <dgm:spPr/>
    </dgm:pt>
    <dgm:pt modelId="{F5F1B719-F0AB-4896-9A7C-BE6EC6A4DB82}" type="pres">
      <dgm:prSet presAssocID="{55766EC9-6902-4ECB-9893-84E6054D76A2}" presName="text2" presStyleLbl="fgAcc2" presStyleIdx="1" presStyleCnt="4" custScaleX="137293">
        <dgm:presLayoutVars>
          <dgm:chPref val="3"/>
        </dgm:presLayoutVars>
      </dgm:prSet>
      <dgm:spPr/>
    </dgm:pt>
    <dgm:pt modelId="{28CDA007-0335-4796-9A2E-9FB69D4C1977}" type="pres">
      <dgm:prSet presAssocID="{55766EC9-6902-4ECB-9893-84E6054D76A2}" presName="hierChild3" presStyleCnt="0"/>
      <dgm:spPr/>
    </dgm:pt>
    <dgm:pt modelId="{5BD71C39-B749-40FF-9BD3-372C3E9E6EAF}" type="pres">
      <dgm:prSet presAssocID="{347E29DA-2B0E-4813-9D1C-4CA2209D0F86}" presName="Name17" presStyleLbl="parChTrans1D3" presStyleIdx="3" presStyleCnt="9"/>
      <dgm:spPr/>
    </dgm:pt>
    <dgm:pt modelId="{42196B15-AB06-48D7-AB9C-8EFBA4445AB0}" type="pres">
      <dgm:prSet presAssocID="{D40E838E-2456-4CD3-8492-A2D76B0C9068}" presName="hierRoot3" presStyleCnt="0"/>
      <dgm:spPr/>
    </dgm:pt>
    <dgm:pt modelId="{52342788-5934-40AA-B5A0-E936D54A064F}" type="pres">
      <dgm:prSet presAssocID="{D40E838E-2456-4CD3-8492-A2D76B0C9068}" presName="composite3" presStyleCnt="0"/>
      <dgm:spPr/>
    </dgm:pt>
    <dgm:pt modelId="{84153C22-9FDA-4D40-8E70-E4F248B03378}" type="pres">
      <dgm:prSet presAssocID="{D40E838E-2456-4CD3-8492-A2D76B0C9068}" presName="background3" presStyleLbl="node3" presStyleIdx="3" presStyleCnt="9"/>
      <dgm:spPr/>
    </dgm:pt>
    <dgm:pt modelId="{462F4EEA-9EE4-40B0-AF7C-E48BAB158202}" type="pres">
      <dgm:prSet presAssocID="{D40E838E-2456-4CD3-8492-A2D76B0C9068}" presName="text3" presStyleLbl="fgAcc3" presStyleIdx="3" presStyleCnt="9">
        <dgm:presLayoutVars>
          <dgm:chPref val="3"/>
        </dgm:presLayoutVars>
      </dgm:prSet>
      <dgm:spPr/>
    </dgm:pt>
    <dgm:pt modelId="{83E3FE6E-DAB0-4C31-A6B3-CEFBD714176E}" type="pres">
      <dgm:prSet presAssocID="{D40E838E-2456-4CD3-8492-A2D76B0C9068}" presName="hierChild4" presStyleCnt="0"/>
      <dgm:spPr/>
    </dgm:pt>
    <dgm:pt modelId="{69370BBE-9BD5-4102-B6E8-B6F1B4D7E133}" type="pres">
      <dgm:prSet presAssocID="{304B9A58-880A-425C-B486-8FE131679FF7}" presName="Name10" presStyleLbl="parChTrans1D2" presStyleIdx="2" presStyleCnt="4"/>
      <dgm:spPr/>
    </dgm:pt>
    <dgm:pt modelId="{2B228AF9-6142-47FA-B32E-A422BCDC6630}" type="pres">
      <dgm:prSet presAssocID="{5194A63C-0AFA-4D8B-BF22-D45F8B4BC08C}" presName="hierRoot2" presStyleCnt="0"/>
      <dgm:spPr/>
    </dgm:pt>
    <dgm:pt modelId="{EFC897EF-845E-416E-8828-71FF1633A956}" type="pres">
      <dgm:prSet presAssocID="{5194A63C-0AFA-4D8B-BF22-D45F8B4BC08C}" presName="composite2" presStyleCnt="0"/>
      <dgm:spPr/>
    </dgm:pt>
    <dgm:pt modelId="{F5D27A33-6208-4903-A7DB-362A756A0A40}" type="pres">
      <dgm:prSet presAssocID="{5194A63C-0AFA-4D8B-BF22-D45F8B4BC08C}" presName="background2" presStyleLbl="node2" presStyleIdx="1" presStyleCnt="3"/>
      <dgm:spPr/>
    </dgm:pt>
    <dgm:pt modelId="{9072400E-BCC0-41EA-A0BD-B7A5C63FFB0A}" type="pres">
      <dgm:prSet presAssocID="{5194A63C-0AFA-4D8B-BF22-D45F8B4BC08C}" presName="text2" presStyleLbl="fgAcc2" presStyleIdx="2" presStyleCnt="4" custScaleX="197735">
        <dgm:presLayoutVars>
          <dgm:chPref val="3"/>
        </dgm:presLayoutVars>
      </dgm:prSet>
      <dgm:spPr/>
    </dgm:pt>
    <dgm:pt modelId="{03A10DC7-400A-4F73-9482-9F5F891D74D0}" type="pres">
      <dgm:prSet presAssocID="{5194A63C-0AFA-4D8B-BF22-D45F8B4BC08C}" presName="hierChild3" presStyleCnt="0"/>
      <dgm:spPr/>
    </dgm:pt>
    <dgm:pt modelId="{EF977AAC-35FB-49B5-908C-734340288F4A}" type="pres">
      <dgm:prSet presAssocID="{7302B5E9-B441-4454-B32E-278B38034258}" presName="Name17" presStyleLbl="parChTrans1D3" presStyleIdx="4" presStyleCnt="9"/>
      <dgm:spPr/>
    </dgm:pt>
    <dgm:pt modelId="{26C808D4-E238-4B5B-9F93-E632F1C28D5D}" type="pres">
      <dgm:prSet presAssocID="{C9781DC1-ACBB-4E95-BAEE-FE69FA89BABB}" presName="hierRoot3" presStyleCnt="0"/>
      <dgm:spPr/>
    </dgm:pt>
    <dgm:pt modelId="{7590B187-C1F8-489A-9F3D-0AB6DD079465}" type="pres">
      <dgm:prSet presAssocID="{C9781DC1-ACBB-4E95-BAEE-FE69FA89BABB}" presName="composite3" presStyleCnt="0"/>
      <dgm:spPr/>
    </dgm:pt>
    <dgm:pt modelId="{F1ABD981-2819-47B1-A445-A87029ED2009}" type="pres">
      <dgm:prSet presAssocID="{C9781DC1-ACBB-4E95-BAEE-FE69FA89BABB}" presName="background3" presStyleLbl="node3" presStyleIdx="4" presStyleCnt="9"/>
      <dgm:spPr/>
    </dgm:pt>
    <dgm:pt modelId="{32A1E71B-49ED-4D52-9D7A-A9A322FCB0CE}" type="pres">
      <dgm:prSet presAssocID="{C9781DC1-ACBB-4E95-BAEE-FE69FA89BABB}" presName="text3" presStyleLbl="fgAcc3" presStyleIdx="4" presStyleCnt="9">
        <dgm:presLayoutVars>
          <dgm:chPref val="3"/>
        </dgm:presLayoutVars>
      </dgm:prSet>
      <dgm:spPr/>
    </dgm:pt>
    <dgm:pt modelId="{EB7DBAD2-7E98-4D6E-BB3F-97DAB36CF383}" type="pres">
      <dgm:prSet presAssocID="{C9781DC1-ACBB-4E95-BAEE-FE69FA89BABB}" presName="hierChild4" presStyleCnt="0"/>
      <dgm:spPr/>
    </dgm:pt>
    <dgm:pt modelId="{A05D552F-6B9F-4BCA-AE7A-76BA687F6788}" type="pres">
      <dgm:prSet presAssocID="{08B84D61-0966-4266-B4E4-1CE67552C895}" presName="Name17" presStyleLbl="parChTrans1D3" presStyleIdx="5" presStyleCnt="9"/>
      <dgm:spPr/>
    </dgm:pt>
    <dgm:pt modelId="{700862B5-9446-43CC-B39A-BAEAA1A00DEE}" type="pres">
      <dgm:prSet presAssocID="{9938E238-973C-4430-8877-A13C02AD2CBB}" presName="hierRoot3" presStyleCnt="0"/>
      <dgm:spPr/>
    </dgm:pt>
    <dgm:pt modelId="{70593B15-4DD1-4A4C-BD09-A3CB29BAD264}" type="pres">
      <dgm:prSet presAssocID="{9938E238-973C-4430-8877-A13C02AD2CBB}" presName="composite3" presStyleCnt="0"/>
      <dgm:spPr/>
    </dgm:pt>
    <dgm:pt modelId="{EAAD59A0-9B69-4D4D-8984-B3023B6C6D6E}" type="pres">
      <dgm:prSet presAssocID="{9938E238-973C-4430-8877-A13C02AD2CBB}" presName="background3" presStyleLbl="node3" presStyleIdx="5" presStyleCnt="9"/>
      <dgm:spPr/>
    </dgm:pt>
    <dgm:pt modelId="{7114CCD1-CFA1-463C-9BC1-650E4D84FDA8}" type="pres">
      <dgm:prSet presAssocID="{9938E238-973C-4430-8877-A13C02AD2CBB}" presName="text3" presStyleLbl="fgAcc3" presStyleIdx="5" presStyleCnt="9">
        <dgm:presLayoutVars>
          <dgm:chPref val="3"/>
        </dgm:presLayoutVars>
      </dgm:prSet>
      <dgm:spPr/>
    </dgm:pt>
    <dgm:pt modelId="{79E56A08-0A0C-410C-8F9B-45BC3D32F861}" type="pres">
      <dgm:prSet presAssocID="{9938E238-973C-4430-8877-A13C02AD2CBB}" presName="hierChild4" presStyleCnt="0"/>
      <dgm:spPr/>
    </dgm:pt>
    <dgm:pt modelId="{747020F8-CB94-4527-8E42-9E23B55BBBD6}" type="pres">
      <dgm:prSet presAssocID="{42FF7E5B-F644-4C63-B608-9CBC87B02E1C}" presName="Name10" presStyleLbl="parChTrans1D2" presStyleIdx="3" presStyleCnt="4"/>
      <dgm:spPr/>
    </dgm:pt>
    <dgm:pt modelId="{2873930E-54E4-477E-A0CE-5236A7E632F3}" type="pres">
      <dgm:prSet presAssocID="{483D54A8-FE33-441E-BA36-9DB56996E52D}" presName="hierRoot2" presStyleCnt="0"/>
      <dgm:spPr/>
    </dgm:pt>
    <dgm:pt modelId="{792BDC7E-E413-4904-9550-CE1E9AE09455}" type="pres">
      <dgm:prSet presAssocID="{483D54A8-FE33-441E-BA36-9DB56996E52D}" presName="composite2" presStyleCnt="0"/>
      <dgm:spPr/>
    </dgm:pt>
    <dgm:pt modelId="{79476DD0-AF6A-46BD-926E-B33C7A0A448F}" type="pres">
      <dgm:prSet presAssocID="{483D54A8-FE33-441E-BA36-9DB56996E52D}" presName="background2" presStyleLbl="node2" presStyleIdx="2" presStyleCnt="3"/>
      <dgm:spPr/>
    </dgm:pt>
    <dgm:pt modelId="{49D86782-4305-4E0A-B6A6-15190602CD19}" type="pres">
      <dgm:prSet presAssocID="{483D54A8-FE33-441E-BA36-9DB56996E52D}" presName="text2" presStyleLbl="fgAcc2" presStyleIdx="3" presStyleCnt="4" custScaleX="206218">
        <dgm:presLayoutVars>
          <dgm:chPref val="3"/>
        </dgm:presLayoutVars>
      </dgm:prSet>
      <dgm:spPr/>
    </dgm:pt>
    <dgm:pt modelId="{F56436A0-D406-44CA-BA04-D16D4628ACCF}" type="pres">
      <dgm:prSet presAssocID="{483D54A8-FE33-441E-BA36-9DB56996E52D}" presName="hierChild3" presStyleCnt="0"/>
      <dgm:spPr/>
    </dgm:pt>
    <dgm:pt modelId="{9D7CEA55-918E-40C3-B187-81EF1E3099A7}" type="pres">
      <dgm:prSet presAssocID="{37FA2300-E7A2-4EB8-AC3A-632E15BCA72B}" presName="Name17" presStyleLbl="parChTrans1D3" presStyleIdx="6" presStyleCnt="9"/>
      <dgm:spPr/>
    </dgm:pt>
    <dgm:pt modelId="{4F51BE56-533B-4ADF-9FB3-71BEDC900757}" type="pres">
      <dgm:prSet presAssocID="{FB715787-452A-440A-8B36-9486973D5A06}" presName="hierRoot3" presStyleCnt="0"/>
      <dgm:spPr/>
    </dgm:pt>
    <dgm:pt modelId="{BF0C4A38-263B-4284-81FF-AC10CE75BF9C}" type="pres">
      <dgm:prSet presAssocID="{FB715787-452A-440A-8B36-9486973D5A06}" presName="composite3" presStyleCnt="0"/>
      <dgm:spPr/>
    </dgm:pt>
    <dgm:pt modelId="{DB631E3A-3E8C-4D67-9DF5-C362FB166E63}" type="pres">
      <dgm:prSet presAssocID="{FB715787-452A-440A-8B36-9486973D5A06}" presName="background3" presStyleLbl="node3" presStyleIdx="6" presStyleCnt="9"/>
      <dgm:spPr/>
    </dgm:pt>
    <dgm:pt modelId="{B6C9841A-14E0-4084-AE24-922BE5446F3A}" type="pres">
      <dgm:prSet presAssocID="{FB715787-452A-440A-8B36-9486973D5A06}" presName="text3" presStyleLbl="fgAcc3" presStyleIdx="6" presStyleCnt="9">
        <dgm:presLayoutVars>
          <dgm:chPref val="3"/>
        </dgm:presLayoutVars>
      </dgm:prSet>
      <dgm:spPr/>
    </dgm:pt>
    <dgm:pt modelId="{F299A07B-F970-404C-9CEC-E82D4A187F07}" type="pres">
      <dgm:prSet presAssocID="{FB715787-452A-440A-8B36-9486973D5A06}" presName="hierChild4" presStyleCnt="0"/>
      <dgm:spPr/>
    </dgm:pt>
    <dgm:pt modelId="{9BECB981-2165-4B80-A14E-329D268E463B}" type="pres">
      <dgm:prSet presAssocID="{3D9C8103-4FC0-4D9C-96A3-0916F95743CC}" presName="Name17" presStyleLbl="parChTrans1D3" presStyleIdx="7" presStyleCnt="9"/>
      <dgm:spPr/>
    </dgm:pt>
    <dgm:pt modelId="{C6C93A34-915B-4736-A725-4C2BD06AB369}" type="pres">
      <dgm:prSet presAssocID="{1C6D32E7-805C-474C-B81A-8FABD5CFF3F4}" presName="hierRoot3" presStyleCnt="0"/>
      <dgm:spPr/>
    </dgm:pt>
    <dgm:pt modelId="{62934069-1E53-4BAA-B872-3341177216CA}" type="pres">
      <dgm:prSet presAssocID="{1C6D32E7-805C-474C-B81A-8FABD5CFF3F4}" presName="composite3" presStyleCnt="0"/>
      <dgm:spPr/>
    </dgm:pt>
    <dgm:pt modelId="{0333D8EC-CF97-4F40-A6ED-7E262EAD88F8}" type="pres">
      <dgm:prSet presAssocID="{1C6D32E7-805C-474C-B81A-8FABD5CFF3F4}" presName="background3" presStyleLbl="node3" presStyleIdx="7" presStyleCnt="9"/>
      <dgm:spPr/>
    </dgm:pt>
    <dgm:pt modelId="{12352EF0-F4B9-4E8C-8FCF-9A0C8EDB7E52}" type="pres">
      <dgm:prSet presAssocID="{1C6D32E7-805C-474C-B81A-8FABD5CFF3F4}" presName="text3" presStyleLbl="fgAcc3" presStyleIdx="7" presStyleCnt="9">
        <dgm:presLayoutVars>
          <dgm:chPref val="3"/>
        </dgm:presLayoutVars>
      </dgm:prSet>
      <dgm:spPr/>
    </dgm:pt>
    <dgm:pt modelId="{EEC2872F-8DDA-4087-9F50-3E8E4C6AE7F2}" type="pres">
      <dgm:prSet presAssocID="{1C6D32E7-805C-474C-B81A-8FABD5CFF3F4}" presName="hierChild4" presStyleCnt="0"/>
      <dgm:spPr/>
    </dgm:pt>
    <dgm:pt modelId="{F0B46785-B8ED-4997-8260-238795BB889D}" type="pres">
      <dgm:prSet presAssocID="{CC167E50-545B-4102-8ACD-FA6FF9EE6EE9}" presName="Name17" presStyleLbl="parChTrans1D3" presStyleIdx="8" presStyleCnt="9"/>
      <dgm:spPr/>
    </dgm:pt>
    <dgm:pt modelId="{9E8039BF-6BF2-4B05-86DD-48E2C63D56E4}" type="pres">
      <dgm:prSet presAssocID="{7848FDF5-FA2F-4BD5-9756-A44ACE46EBBA}" presName="hierRoot3" presStyleCnt="0"/>
      <dgm:spPr/>
    </dgm:pt>
    <dgm:pt modelId="{38628113-2194-45CB-9ED3-1576DD0CA894}" type="pres">
      <dgm:prSet presAssocID="{7848FDF5-FA2F-4BD5-9756-A44ACE46EBBA}" presName="composite3" presStyleCnt="0"/>
      <dgm:spPr/>
    </dgm:pt>
    <dgm:pt modelId="{D3971198-04A7-4EBB-858E-D97C059FB075}" type="pres">
      <dgm:prSet presAssocID="{7848FDF5-FA2F-4BD5-9756-A44ACE46EBBA}" presName="background3" presStyleLbl="node3" presStyleIdx="8" presStyleCnt="9"/>
      <dgm:spPr/>
    </dgm:pt>
    <dgm:pt modelId="{8F174A3D-5D8A-45C7-9040-41BFED362326}" type="pres">
      <dgm:prSet presAssocID="{7848FDF5-FA2F-4BD5-9756-A44ACE46EBBA}" presName="text3" presStyleLbl="fgAcc3" presStyleIdx="8" presStyleCnt="9">
        <dgm:presLayoutVars>
          <dgm:chPref val="3"/>
        </dgm:presLayoutVars>
      </dgm:prSet>
      <dgm:spPr/>
    </dgm:pt>
    <dgm:pt modelId="{BC1FA1D0-5C36-4F05-A60C-EA8A0C8A7000}" type="pres">
      <dgm:prSet presAssocID="{7848FDF5-FA2F-4BD5-9756-A44ACE46EBBA}" presName="hierChild4" presStyleCnt="0"/>
      <dgm:spPr/>
    </dgm:pt>
  </dgm:ptLst>
  <dgm:cxnLst>
    <dgm:cxn modelId="{AC1A4700-D88F-45AD-8A76-8786B391471E}" type="presOf" srcId="{5B3AAB4D-4CB4-4227-AC48-7787F3C68ABB}" destId="{E6CF679A-5E67-4B95-A5D4-2980D01F712F}" srcOrd="0" destOrd="0" presId="urn:microsoft.com/office/officeart/2005/8/layout/hierarchy1"/>
    <dgm:cxn modelId="{C927FD00-25A4-48ED-A694-B02DEDED99D9}" srcId="{5C8CCAF2-0B67-4DC0-8B1E-183135FBFF05}" destId="{55766EC9-6902-4ECB-9893-84E6054D76A2}" srcOrd="1" destOrd="0" parTransId="{2AB057D9-7BF0-441A-9E4B-A1F69547870E}" sibTransId="{84287487-01F0-439B-98D6-F7BBBAEEC442}"/>
    <dgm:cxn modelId="{ED3D1702-DE0C-4ED1-9226-B87F30E246E6}" srcId="{483D54A8-FE33-441E-BA36-9DB56996E52D}" destId="{FB715787-452A-440A-8B36-9486973D5A06}" srcOrd="0" destOrd="0" parTransId="{37FA2300-E7A2-4EB8-AC3A-632E15BCA72B}" sibTransId="{0ECE2F89-4F51-44AC-BA99-96E1EDB50436}"/>
    <dgm:cxn modelId="{7AB65308-1E5E-4FBB-85DD-3A45EB3F3244}" srcId="{5C8CCAF2-0B67-4DC0-8B1E-183135FBFF05}" destId="{483D54A8-FE33-441E-BA36-9DB56996E52D}" srcOrd="3" destOrd="0" parTransId="{42FF7E5B-F644-4C63-B608-9CBC87B02E1C}" sibTransId="{828B123A-E7C1-49CA-91FA-739574A8C3A5}"/>
    <dgm:cxn modelId="{8964EB0C-A182-45C0-9D73-114CE8BDAA76}" srcId="{AFCCA9FD-A007-4458-9AED-CF54D17316DB}" destId="{5C8CCAF2-0B67-4DC0-8B1E-183135FBFF05}" srcOrd="0" destOrd="0" parTransId="{E8F72F5A-58FC-46B7-8CE1-63B8CC9CF952}" sibTransId="{76A0AF28-37BC-464E-A224-02B423D92DBD}"/>
    <dgm:cxn modelId="{A05E8D10-662E-4244-83C2-5997DDD7E98F}" srcId="{B4839BCF-39B4-4A31-9310-0779041CA00C}" destId="{ADAFF4D4-1EAD-4E30-A132-8655BC10A849}" srcOrd="1" destOrd="0" parTransId="{F660E501-4934-4DDB-A6E1-D01852AADB1E}" sibTransId="{86CAF2AE-AB40-428F-BBAF-1050EBF2A998}"/>
    <dgm:cxn modelId="{7E835317-F11E-4A8D-93D7-A9BC2D141321}" type="presOf" srcId="{7302B5E9-B441-4454-B32E-278B38034258}" destId="{EF977AAC-35FB-49B5-908C-734340288F4A}" srcOrd="0" destOrd="0" presId="urn:microsoft.com/office/officeart/2005/8/layout/hierarchy1"/>
    <dgm:cxn modelId="{25BDD41A-D2C0-4921-90D4-FE296731F38F}" type="presOf" srcId="{304B9A58-880A-425C-B486-8FE131679FF7}" destId="{69370BBE-9BD5-4102-B6E8-B6F1B4D7E133}" srcOrd="0" destOrd="0" presId="urn:microsoft.com/office/officeart/2005/8/layout/hierarchy1"/>
    <dgm:cxn modelId="{4336EF25-95FC-4985-9CDB-973DF8A80442}" type="presOf" srcId="{42FF7E5B-F644-4C63-B608-9CBC87B02E1C}" destId="{747020F8-CB94-4527-8E42-9E23B55BBBD6}" srcOrd="0" destOrd="0" presId="urn:microsoft.com/office/officeart/2005/8/layout/hierarchy1"/>
    <dgm:cxn modelId="{EF453237-8231-483F-A854-331C03DE35A7}" type="presOf" srcId="{FB715787-452A-440A-8B36-9486973D5A06}" destId="{B6C9841A-14E0-4084-AE24-922BE5446F3A}" srcOrd="0" destOrd="0" presId="urn:microsoft.com/office/officeart/2005/8/layout/hierarchy1"/>
    <dgm:cxn modelId="{26895540-FBA5-4FBE-A112-847E83D27DBE}" type="presOf" srcId="{7848FDF5-FA2F-4BD5-9756-A44ACE46EBBA}" destId="{8F174A3D-5D8A-45C7-9040-41BFED362326}" srcOrd="0" destOrd="0" presId="urn:microsoft.com/office/officeart/2005/8/layout/hierarchy1"/>
    <dgm:cxn modelId="{570A825D-3DD2-46BC-969A-1ADF7970D128}" type="presOf" srcId="{37FA2300-E7A2-4EB8-AC3A-632E15BCA72B}" destId="{9D7CEA55-918E-40C3-B187-81EF1E3099A7}" srcOrd="0" destOrd="0" presId="urn:microsoft.com/office/officeart/2005/8/layout/hierarchy1"/>
    <dgm:cxn modelId="{BF50D460-5037-4756-A97D-C6AEA9B903ED}" srcId="{5C8CCAF2-0B67-4DC0-8B1E-183135FBFF05}" destId="{5194A63C-0AFA-4D8B-BF22-D45F8B4BC08C}" srcOrd="2" destOrd="0" parTransId="{304B9A58-880A-425C-B486-8FE131679FF7}" sibTransId="{6562CE03-C6A4-4D54-B080-D2EE860BFA8E}"/>
    <dgm:cxn modelId="{A2B59B68-379A-4B2A-B1B1-D052514CCB8E}" type="presOf" srcId="{5194A63C-0AFA-4D8B-BF22-D45F8B4BC08C}" destId="{9072400E-BCC0-41EA-A0BD-B7A5C63FFB0A}" srcOrd="0" destOrd="0" presId="urn:microsoft.com/office/officeart/2005/8/layout/hierarchy1"/>
    <dgm:cxn modelId="{C938E969-33CF-49B2-B33C-BA33B21D7D18}" type="presOf" srcId="{55766EC9-6902-4ECB-9893-84E6054D76A2}" destId="{F5F1B719-F0AB-4896-9A7C-BE6EC6A4DB82}" srcOrd="0" destOrd="0" presId="urn:microsoft.com/office/officeart/2005/8/layout/hierarchy1"/>
    <dgm:cxn modelId="{08B3746C-4018-497E-8655-F921FC74989D}" type="presOf" srcId="{D40E838E-2456-4CD3-8492-A2D76B0C9068}" destId="{462F4EEA-9EE4-40B0-AF7C-E48BAB158202}" srcOrd="0" destOrd="0" presId="urn:microsoft.com/office/officeart/2005/8/layout/hierarchy1"/>
    <dgm:cxn modelId="{1288CB4F-7A55-4165-99DF-F195AD9A3833}" type="presOf" srcId="{ADAFF4D4-1EAD-4E30-A132-8655BC10A849}" destId="{4E6CC245-26ED-4683-9BDC-ADA84350FDAF}" srcOrd="0" destOrd="0" presId="urn:microsoft.com/office/officeart/2005/8/layout/hierarchy1"/>
    <dgm:cxn modelId="{7E9D0474-74AA-4126-9411-E4E9DE5D451E}" type="presOf" srcId="{C9781DC1-ACBB-4E95-BAEE-FE69FA89BABB}" destId="{32A1E71B-49ED-4D52-9D7A-A9A322FCB0CE}" srcOrd="0" destOrd="0" presId="urn:microsoft.com/office/officeart/2005/8/layout/hierarchy1"/>
    <dgm:cxn modelId="{33034374-BC88-460E-A6A6-A3675C49B49F}" srcId="{5C8CCAF2-0B67-4DC0-8B1E-183135FBFF05}" destId="{B4839BCF-39B4-4A31-9310-0779041CA00C}" srcOrd="0" destOrd="0" parTransId="{5B3AAB4D-4CB4-4227-AC48-7787F3C68ABB}" sibTransId="{877014E0-2671-4CA3-9BF5-E135212D7A13}"/>
    <dgm:cxn modelId="{7832185A-1131-4748-902D-74CAEABA23AB}" type="presOf" srcId="{B611C74D-E593-4DED-83E5-25305D30C55E}" destId="{A14E6033-8E0E-4F0F-93BF-0D91A5AFB48C}" srcOrd="0" destOrd="0" presId="urn:microsoft.com/office/officeart/2005/8/layout/hierarchy1"/>
    <dgm:cxn modelId="{2D1A277A-E4DC-451F-ABAB-B50C86047776}" type="presOf" srcId="{8F4D40CD-107F-43D8-AAFA-86A48908291C}" destId="{57765231-0DDA-487D-952C-48731372E05E}" srcOrd="0" destOrd="0" presId="urn:microsoft.com/office/officeart/2005/8/layout/hierarchy1"/>
    <dgm:cxn modelId="{A5B80D7B-3849-4D27-9A1C-875C3EE3CFBC}" type="presOf" srcId="{2AB057D9-7BF0-441A-9E4B-A1F69547870E}" destId="{D37352A8-11EF-4FCB-8F07-67927D84B230}" srcOrd="0" destOrd="0" presId="urn:microsoft.com/office/officeart/2005/8/layout/hierarchy1"/>
    <dgm:cxn modelId="{720AEB81-7675-4EF1-8340-E5E1A91174A3}" type="presOf" srcId="{EB7FAF03-B54E-4DEF-8868-E49C41281133}" destId="{BBCA464D-6CAC-48DF-996D-60080939EFDB}" srcOrd="0" destOrd="0" presId="urn:microsoft.com/office/officeart/2005/8/layout/hierarchy1"/>
    <dgm:cxn modelId="{BB2B7585-C47F-4A2F-9E6F-41B60F9E2A3F}" srcId="{5194A63C-0AFA-4D8B-BF22-D45F8B4BC08C}" destId="{9938E238-973C-4430-8877-A13C02AD2CBB}" srcOrd="1" destOrd="0" parTransId="{08B84D61-0966-4266-B4E4-1CE67552C895}" sibTransId="{CFAC8FB6-6221-4302-A666-2B081C58D8B1}"/>
    <dgm:cxn modelId="{6675CC89-120D-48B3-8C2C-EDA0923EAD31}" srcId="{483D54A8-FE33-441E-BA36-9DB56996E52D}" destId="{7848FDF5-FA2F-4BD5-9756-A44ACE46EBBA}" srcOrd="2" destOrd="0" parTransId="{CC167E50-545B-4102-8ACD-FA6FF9EE6EE9}" sibTransId="{88306F1C-18D2-42D7-9AAE-49950F5284FB}"/>
    <dgm:cxn modelId="{27CF908A-546D-480E-A0B4-D9331F30D315}" type="presOf" srcId="{347E29DA-2B0E-4813-9D1C-4CA2209D0F86}" destId="{5BD71C39-B749-40FF-9BD3-372C3E9E6EAF}" srcOrd="0" destOrd="0" presId="urn:microsoft.com/office/officeart/2005/8/layout/hierarchy1"/>
    <dgm:cxn modelId="{8FF9F48A-3905-4A4A-98A1-EB95DB687CB2}" type="presOf" srcId="{4E55642F-1374-4CC3-9BE6-5368971A8523}" destId="{EC84D2E8-E5A8-4562-905B-100F84539C55}" srcOrd="0" destOrd="0" presId="urn:microsoft.com/office/officeart/2005/8/layout/hierarchy1"/>
    <dgm:cxn modelId="{1B74908B-1853-4548-9BCD-29C4E1276188}" type="presOf" srcId="{1C6D32E7-805C-474C-B81A-8FABD5CFF3F4}" destId="{12352EF0-F4B9-4E8C-8FCF-9A0C8EDB7E52}" srcOrd="0" destOrd="0" presId="urn:microsoft.com/office/officeart/2005/8/layout/hierarchy1"/>
    <dgm:cxn modelId="{E456C2A9-C0AA-4896-8EE4-BBB1431B12EE}" type="presOf" srcId="{F660E501-4934-4DDB-A6E1-D01852AADB1E}" destId="{325F2472-5A9A-49B9-848B-F593EE559729}" srcOrd="0" destOrd="0" presId="urn:microsoft.com/office/officeart/2005/8/layout/hierarchy1"/>
    <dgm:cxn modelId="{6EA5BBAC-AB7B-4C06-ABAA-0CA26161DAB9}" type="presOf" srcId="{483D54A8-FE33-441E-BA36-9DB56996E52D}" destId="{49D86782-4305-4E0A-B6A6-15190602CD19}" srcOrd="0" destOrd="0" presId="urn:microsoft.com/office/officeart/2005/8/layout/hierarchy1"/>
    <dgm:cxn modelId="{426F98B2-6B6B-43FC-95C2-DE05F7725D32}" srcId="{483D54A8-FE33-441E-BA36-9DB56996E52D}" destId="{1C6D32E7-805C-474C-B81A-8FABD5CFF3F4}" srcOrd="1" destOrd="0" parTransId="{3D9C8103-4FC0-4D9C-96A3-0916F95743CC}" sibTransId="{1FF6F844-637F-47CA-B1B6-0661DD1DE1C6}"/>
    <dgm:cxn modelId="{F4F776B3-8A98-4B2C-A568-99DA72F012DB}" srcId="{55766EC9-6902-4ECB-9893-84E6054D76A2}" destId="{D40E838E-2456-4CD3-8492-A2D76B0C9068}" srcOrd="0" destOrd="0" parTransId="{347E29DA-2B0E-4813-9D1C-4CA2209D0F86}" sibTransId="{E54B524C-FEC7-46F2-9538-9045C7474240}"/>
    <dgm:cxn modelId="{D4D47AB7-47C5-4DA8-842C-19EC2E2F4099}" srcId="{B4839BCF-39B4-4A31-9310-0779041CA00C}" destId="{B611C74D-E593-4DED-83E5-25305D30C55E}" srcOrd="0" destOrd="0" parTransId="{8F4D40CD-107F-43D8-AAFA-86A48908291C}" sibTransId="{3C1008FD-6B45-4806-8C9E-EA0897EB789A}"/>
    <dgm:cxn modelId="{393736C3-C71A-4C6E-B1FE-556A4FFA3F77}" type="presOf" srcId="{3D9C8103-4FC0-4D9C-96A3-0916F95743CC}" destId="{9BECB981-2165-4B80-A14E-329D268E463B}" srcOrd="0" destOrd="0" presId="urn:microsoft.com/office/officeart/2005/8/layout/hierarchy1"/>
    <dgm:cxn modelId="{CABDC0C7-3036-471C-80B5-DE500EA7980D}" type="presOf" srcId="{B4839BCF-39B4-4A31-9310-0779041CA00C}" destId="{D37A3E1B-A555-4607-82E9-747D1F447F2C}" srcOrd="0" destOrd="0" presId="urn:microsoft.com/office/officeart/2005/8/layout/hierarchy1"/>
    <dgm:cxn modelId="{04CD3AD3-0DA9-44A1-AA17-985A41691224}" type="presOf" srcId="{08B84D61-0966-4266-B4E4-1CE67552C895}" destId="{A05D552F-6B9F-4BCA-AE7A-76BA687F6788}" srcOrd="0" destOrd="0" presId="urn:microsoft.com/office/officeart/2005/8/layout/hierarchy1"/>
    <dgm:cxn modelId="{BDF875D9-EF90-4877-B2C7-392972DC2FEE}" type="presOf" srcId="{AFCCA9FD-A007-4458-9AED-CF54D17316DB}" destId="{E34C26F9-DCB4-4F6C-AF99-79A259D84F75}" srcOrd="0" destOrd="0" presId="urn:microsoft.com/office/officeart/2005/8/layout/hierarchy1"/>
    <dgm:cxn modelId="{5B09A9DB-B5C3-4080-B12A-3A62A66824AB}" type="presOf" srcId="{5C8CCAF2-0B67-4DC0-8B1E-183135FBFF05}" destId="{B6A6A837-6B48-43DA-A860-94351EB986F5}" srcOrd="0" destOrd="0" presId="urn:microsoft.com/office/officeart/2005/8/layout/hierarchy1"/>
    <dgm:cxn modelId="{58F6F2E9-8492-429C-A51F-488C090656E6}" srcId="{5194A63C-0AFA-4D8B-BF22-D45F8B4BC08C}" destId="{C9781DC1-ACBB-4E95-BAEE-FE69FA89BABB}" srcOrd="0" destOrd="0" parTransId="{7302B5E9-B441-4454-B32E-278B38034258}" sibTransId="{DA5AB450-12BE-44BF-88B7-2B7061A87901}"/>
    <dgm:cxn modelId="{B7F204EB-364E-465A-A3F8-7AD0F4F89493}" type="presOf" srcId="{9938E238-973C-4430-8877-A13C02AD2CBB}" destId="{7114CCD1-CFA1-463C-9BC1-650E4D84FDA8}" srcOrd="0" destOrd="0" presId="urn:microsoft.com/office/officeart/2005/8/layout/hierarchy1"/>
    <dgm:cxn modelId="{9DD624F0-8159-445F-864D-8F1EA894B385}" type="presOf" srcId="{CC167E50-545B-4102-8ACD-FA6FF9EE6EE9}" destId="{F0B46785-B8ED-4997-8260-238795BB889D}" srcOrd="0" destOrd="0" presId="urn:microsoft.com/office/officeart/2005/8/layout/hierarchy1"/>
    <dgm:cxn modelId="{873B09F6-EE96-4302-AB46-E1B331951A07}" srcId="{B4839BCF-39B4-4A31-9310-0779041CA00C}" destId="{EB7FAF03-B54E-4DEF-8868-E49C41281133}" srcOrd="2" destOrd="0" parTransId="{4E55642F-1374-4CC3-9BE6-5368971A8523}" sibTransId="{349BC01A-8F03-412C-A4B6-013B72E5425C}"/>
    <dgm:cxn modelId="{DCF474FC-8CE5-4FF5-868A-9016E8BD8EAB}" type="presParOf" srcId="{E34C26F9-DCB4-4F6C-AF99-79A259D84F75}" destId="{2FB27D94-00CD-4B53-991A-9D06D6814050}" srcOrd="0" destOrd="0" presId="urn:microsoft.com/office/officeart/2005/8/layout/hierarchy1"/>
    <dgm:cxn modelId="{291C7811-ECA3-41ED-A8BD-42F60AF269CC}" type="presParOf" srcId="{2FB27D94-00CD-4B53-991A-9D06D6814050}" destId="{19328DBC-03BD-4D75-A642-D11B58C6010B}" srcOrd="0" destOrd="0" presId="urn:microsoft.com/office/officeart/2005/8/layout/hierarchy1"/>
    <dgm:cxn modelId="{5490397C-6001-4511-9026-08FA60B6837F}" type="presParOf" srcId="{19328DBC-03BD-4D75-A642-D11B58C6010B}" destId="{735B10FF-6E00-4A97-8900-1B3FB6C03AFE}" srcOrd="0" destOrd="0" presId="urn:microsoft.com/office/officeart/2005/8/layout/hierarchy1"/>
    <dgm:cxn modelId="{009DF506-5361-461A-80D8-03A09462A057}" type="presParOf" srcId="{19328DBC-03BD-4D75-A642-D11B58C6010B}" destId="{B6A6A837-6B48-43DA-A860-94351EB986F5}" srcOrd="1" destOrd="0" presId="urn:microsoft.com/office/officeart/2005/8/layout/hierarchy1"/>
    <dgm:cxn modelId="{3B1E7DB1-FAE5-495E-897F-0AFE572FE9F2}" type="presParOf" srcId="{2FB27D94-00CD-4B53-991A-9D06D6814050}" destId="{3C8DFA8B-AB68-468D-B4FC-22E1FEDFC8D5}" srcOrd="1" destOrd="0" presId="urn:microsoft.com/office/officeart/2005/8/layout/hierarchy1"/>
    <dgm:cxn modelId="{64E3199E-95A9-4303-A434-8425F8E81603}" type="presParOf" srcId="{3C8DFA8B-AB68-468D-B4FC-22E1FEDFC8D5}" destId="{E6CF679A-5E67-4B95-A5D4-2980D01F712F}" srcOrd="0" destOrd="0" presId="urn:microsoft.com/office/officeart/2005/8/layout/hierarchy1"/>
    <dgm:cxn modelId="{BE950D72-8040-439D-851E-72AD804FFC4F}" type="presParOf" srcId="{3C8DFA8B-AB68-468D-B4FC-22E1FEDFC8D5}" destId="{B5726A89-5F9C-4289-81C6-8FA8B752FCB6}" srcOrd="1" destOrd="0" presId="urn:microsoft.com/office/officeart/2005/8/layout/hierarchy1"/>
    <dgm:cxn modelId="{BD1312E4-C548-4051-B16D-E14C0FC647A7}" type="presParOf" srcId="{B5726A89-5F9C-4289-81C6-8FA8B752FCB6}" destId="{3DECA08A-ABC3-4CFB-99BE-A55E6BE1F529}" srcOrd="0" destOrd="0" presId="urn:microsoft.com/office/officeart/2005/8/layout/hierarchy1"/>
    <dgm:cxn modelId="{4A88D5EB-38BE-40AF-B294-AB17A335CD0C}" type="presParOf" srcId="{3DECA08A-ABC3-4CFB-99BE-A55E6BE1F529}" destId="{2C950373-EC88-4243-A24B-0395D9DC5B4F}" srcOrd="0" destOrd="0" presId="urn:microsoft.com/office/officeart/2005/8/layout/hierarchy1"/>
    <dgm:cxn modelId="{53E6C190-2310-4D3D-B7D4-342A8A0F04B5}" type="presParOf" srcId="{3DECA08A-ABC3-4CFB-99BE-A55E6BE1F529}" destId="{D37A3E1B-A555-4607-82E9-747D1F447F2C}" srcOrd="1" destOrd="0" presId="urn:microsoft.com/office/officeart/2005/8/layout/hierarchy1"/>
    <dgm:cxn modelId="{035E165A-7434-4B26-BDF3-480BBC959987}" type="presParOf" srcId="{B5726A89-5F9C-4289-81C6-8FA8B752FCB6}" destId="{6B16D5F8-90B7-4B71-9263-82D105D8450D}" srcOrd="1" destOrd="0" presId="urn:microsoft.com/office/officeart/2005/8/layout/hierarchy1"/>
    <dgm:cxn modelId="{165A5AD3-D45E-40D8-9981-B5503E623DB5}" type="presParOf" srcId="{6B16D5F8-90B7-4B71-9263-82D105D8450D}" destId="{57765231-0DDA-487D-952C-48731372E05E}" srcOrd="0" destOrd="0" presId="urn:microsoft.com/office/officeart/2005/8/layout/hierarchy1"/>
    <dgm:cxn modelId="{7D9FD4A9-2365-4DD9-8E01-CAF39623154A}" type="presParOf" srcId="{6B16D5F8-90B7-4B71-9263-82D105D8450D}" destId="{BFCF1FFF-53B0-4BD4-AC88-2BCDD0F65008}" srcOrd="1" destOrd="0" presId="urn:microsoft.com/office/officeart/2005/8/layout/hierarchy1"/>
    <dgm:cxn modelId="{6966AA4A-4297-4BB2-A525-BA059B3AFB32}" type="presParOf" srcId="{BFCF1FFF-53B0-4BD4-AC88-2BCDD0F65008}" destId="{E3F1D625-3724-46D5-A177-906990C69A53}" srcOrd="0" destOrd="0" presId="urn:microsoft.com/office/officeart/2005/8/layout/hierarchy1"/>
    <dgm:cxn modelId="{01B10513-A168-4538-B19D-C39CF42C6FF8}" type="presParOf" srcId="{E3F1D625-3724-46D5-A177-906990C69A53}" destId="{A89DC09A-5FD8-4A14-A969-EB89D1FE4CA0}" srcOrd="0" destOrd="0" presId="urn:microsoft.com/office/officeart/2005/8/layout/hierarchy1"/>
    <dgm:cxn modelId="{E7A9AF43-6B59-4FE5-8B11-D67E134F8EDF}" type="presParOf" srcId="{E3F1D625-3724-46D5-A177-906990C69A53}" destId="{A14E6033-8E0E-4F0F-93BF-0D91A5AFB48C}" srcOrd="1" destOrd="0" presId="urn:microsoft.com/office/officeart/2005/8/layout/hierarchy1"/>
    <dgm:cxn modelId="{0B184ECC-DADB-4C3E-A3E2-A57D48006A44}" type="presParOf" srcId="{BFCF1FFF-53B0-4BD4-AC88-2BCDD0F65008}" destId="{CD5DA160-64CD-4575-83C7-E263E4E12A34}" srcOrd="1" destOrd="0" presId="urn:microsoft.com/office/officeart/2005/8/layout/hierarchy1"/>
    <dgm:cxn modelId="{DB435C43-D6C6-4888-AE5F-3314315926AA}" type="presParOf" srcId="{6B16D5F8-90B7-4B71-9263-82D105D8450D}" destId="{325F2472-5A9A-49B9-848B-F593EE559729}" srcOrd="2" destOrd="0" presId="urn:microsoft.com/office/officeart/2005/8/layout/hierarchy1"/>
    <dgm:cxn modelId="{04A41B76-8DF1-43A7-A510-9A61F6C5AE2D}" type="presParOf" srcId="{6B16D5F8-90B7-4B71-9263-82D105D8450D}" destId="{F576C89D-F124-41AA-8A05-F79DF9EE0CD6}" srcOrd="3" destOrd="0" presId="urn:microsoft.com/office/officeart/2005/8/layout/hierarchy1"/>
    <dgm:cxn modelId="{D07D4AB7-9FB1-45C8-AB90-A0E0B95E5E88}" type="presParOf" srcId="{F576C89D-F124-41AA-8A05-F79DF9EE0CD6}" destId="{C244ABE7-55CB-4DF1-B25A-EDCFBC586446}" srcOrd="0" destOrd="0" presId="urn:microsoft.com/office/officeart/2005/8/layout/hierarchy1"/>
    <dgm:cxn modelId="{49F24D6A-2D77-4079-8807-5A7EF1E3DC48}" type="presParOf" srcId="{C244ABE7-55CB-4DF1-B25A-EDCFBC586446}" destId="{9ACC5128-EFC8-443D-8DC9-F87DC8122F3E}" srcOrd="0" destOrd="0" presId="urn:microsoft.com/office/officeart/2005/8/layout/hierarchy1"/>
    <dgm:cxn modelId="{EE752ABC-2915-4ABB-9FD7-7136C916159C}" type="presParOf" srcId="{C244ABE7-55CB-4DF1-B25A-EDCFBC586446}" destId="{4E6CC245-26ED-4683-9BDC-ADA84350FDAF}" srcOrd="1" destOrd="0" presId="urn:microsoft.com/office/officeart/2005/8/layout/hierarchy1"/>
    <dgm:cxn modelId="{C944E7E0-712D-47BA-A03A-511431D612BA}" type="presParOf" srcId="{F576C89D-F124-41AA-8A05-F79DF9EE0CD6}" destId="{4E988DE2-3298-4655-9FBC-EEF62D2FF5F0}" srcOrd="1" destOrd="0" presId="urn:microsoft.com/office/officeart/2005/8/layout/hierarchy1"/>
    <dgm:cxn modelId="{5D80F244-AD8B-4D95-A5E3-71E1515F3D12}" type="presParOf" srcId="{6B16D5F8-90B7-4B71-9263-82D105D8450D}" destId="{EC84D2E8-E5A8-4562-905B-100F84539C55}" srcOrd="4" destOrd="0" presId="urn:microsoft.com/office/officeart/2005/8/layout/hierarchy1"/>
    <dgm:cxn modelId="{137DBFC3-D48C-4863-9FB9-130D80DED142}" type="presParOf" srcId="{6B16D5F8-90B7-4B71-9263-82D105D8450D}" destId="{34BBE920-5C98-45F3-9539-A85B3D2D9AE1}" srcOrd="5" destOrd="0" presId="urn:microsoft.com/office/officeart/2005/8/layout/hierarchy1"/>
    <dgm:cxn modelId="{FD1FB5A9-26E1-454D-AD06-E8632E250C50}" type="presParOf" srcId="{34BBE920-5C98-45F3-9539-A85B3D2D9AE1}" destId="{3339A87B-594C-4D8C-9331-C0D67ADEC05A}" srcOrd="0" destOrd="0" presId="urn:microsoft.com/office/officeart/2005/8/layout/hierarchy1"/>
    <dgm:cxn modelId="{5A55FF64-60B3-49C7-971E-123291B0BADE}" type="presParOf" srcId="{3339A87B-594C-4D8C-9331-C0D67ADEC05A}" destId="{C9703230-FB74-4271-9A86-5FB0095725B1}" srcOrd="0" destOrd="0" presId="urn:microsoft.com/office/officeart/2005/8/layout/hierarchy1"/>
    <dgm:cxn modelId="{2E7B5B75-1F98-4F25-A0DC-A8359E77D827}" type="presParOf" srcId="{3339A87B-594C-4D8C-9331-C0D67ADEC05A}" destId="{BBCA464D-6CAC-48DF-996D-60080939EFDB}" srcOrd="1" destOrd="0" presId="urn:microsoft.com/office/officeart/2005/8/layout/hierarchy1"/>
    <dgm:cxn modelId="{262AB0A1-DAD1-4CB3-B42A-255B718A1FBE}" type="presParOf" srcId="{34BBE920-5C98-45F3-9539-A85B3D2D9AE1}" destId="{9DF511B0-766F-4EF3-B9CE-6E9F4F4E575E}" srcOrd="1" destOrd="0" presId="urn:microsoft.com/office/officeart/2005/8/layout/hierarchy1"/>
    <dgm:cxn modelId="{E882647B-0624-485C-AA7B-744344A5ABEA}" type="presParOf" srcId="{3C8DFA8B-AB68-468D-B4FC-22E1FEDFC8D5}" destId="{D37352A8-11EF-4FCB-8F07-67927D84B230}" srcOrd="2" destOrd="0" presId="urn:microsoft.com/office/officeart/2005/8/layout/hierarchy1"/>
    <dgm:cxn modelId="{8B71985C-54D9-40E3-8197-35DF08E643F4}" type="presParOf" srcId="{3C8DFA8B-AB68-468D-B4FC-22E1FEDFC8D5}" destId="{4B2E3680-AA29-4402-ABB8-3CD7F941DCCA}" srcOrd="3" destOrd="0" presId="urn:microsoft.com/office/officeart/2005/8/layout/hierarchy1"/>
    <dgm:cxn modelId="{99D7ADCC-7A18-41E2-8D1D-8D91C14E0EED}" type="presParOf" srcId="{4B2E3680-AA29-4402-ABB8-3CD7F941DCCA}" destId="{8A1F7713-1339-48BB-A5EF-6529099917DD}" srcOrd="0" destOrd="0" presId="urn:microsoft.com/office/officeart/2005/8/layout/hierarchy1"/>
    <dgm:cxn modelId="{81B9FA30-401E-4481-8B6A-7DD99827C2C8}" type="presParOf" srcId="{8A1F7713-1339-48BB-A5EF-6529099917DD}" destId="{CB5ABA40-42F5-42DE-A653-A6C9A6064582}" srcOrd="0" destOrd="0" presId="urn:microsoft.com/office/officeart/2005/8/layout/hierarchy1"/>
    <dgm:cxn modelId="{615A2841-5C68-430C-8FFE-25B2A8E81696}" type="presParOf" srcId="{8A1F7713-1339-48BB-A5EF-6529099917DD}" destId="{F5F1B719-F0AB-4896-9A7C-BE6EC6A4DB82}" srcOrd="1" destOrd="0" presId="urn:microsoft.com/office/officeart/2005/8/layout/hierarchy1"/>
    <dgm:cxn modelId="{C523BFDF-73A8-4FCD-B992-A8CD414B5EBE}" type="presParOf" srcId="{4B2E3680-AA29-4402-ABB8-3CD7F941DCCA}" destId="{28CDA007-0335-4796-9A2E-9FB69D4C1977}" srcOrd="1" destOrd="0" presId="urn:microsoft.com/office/officeart/2005/8/layout/hierarchy1"/>
    <dgm:cxn modelId="{A1D72CC9-3811-46F5-9C67-5074B810DF3E}" type="presParOf" srcId="{28CDA007-0335-4796-9A2E-9FB69D4C1977}" destId="{5BD71C39-B749-40FF-9BD3-372C3E9E6EAF}" srcOrd="0" destOrd="0" presId="urn:microsoft.com/office/officeart/2005/8/layout/hierarchy1"/>
    <dgm:cxn modelId="{9B77CE66-A8E7-4038-ABC3-39A6D6BF154A}" type="presParOf" srcId="{28CDA007-0335-4796-9A2E-9FB69D4C1977}" destId="{42196B15-AB06-48D7-AB9C-8EFBA4445AB0}" srcOrd="1" destOrd="0" presId="urn:microsoft.com/office/officeart/2005/8/layout/hierarchy1"/>
    <dgm:cxn modelId="{248E25E4-2EA7-4EBB-ACB0-A0CBBDDF8D16}" type="presParOf" srcId="{42196B15-AB06-48D7-AB9C-8EFBA4445AB0}" destId="{52342788-5934-40AA-B5A0-E936D54A064F}" srcOrd="0" destOrd="0" presId="urn:microsoft.com/office/officeart/2005/8/layout/hierarchy1"/>
    <dgm:cxn modelId="{0CDA0633-C7E4-48CB-8336-F6749E07464A}" type="presParOf" srcId="{52342788-5934-40AA-B5A0-E936D54A064F}" destId="{84153C22-9FDA-4D40-8E70-E4F248B03378}" srcOrd="0" destOrd="0" presId="urn:microsoft.com/office/officeart/2005/8/layout/hierarchy1"/>
    <dgm:cxn modelId="{096852DB-B900-4AB5-8D14-F7389201F7C5}" type="presParOf" srcId="{52342788-5934-40AA-B5A0-E936D54A064F}" destId="{462F4EEA-9EE4-40B0-AF7C-E48BAB158202}" srcOrd="1" destOrd="0" presId="urn:microsoft.com/office/officeart/2005/8/layout/hierarchy1"/>
    <dgm:cxn modelId="{18531FD3-F6DB-49AC-878B-8EFA028CF876}" type="presParOf" srcId="{42196B15-AB06-48D7-AB9C-8EFBA4445AB0}" destId="{83E3FE6E-DAB0-4C31-A6B3-CEFBD714176E}" srcOrd="1" destOrd="0" presId="urn:microsoft.com/office/officeart/2005/8/layout/hierarchy1"/>
    <dgm:cxn modelId="{68B4718E-1432-44AB-A5CC-4E44B774D6AD}" type="presParOf" srcId="{3C8DFA8B-AB68-468D-B4FC-22E1FEDFC8D5}" destId="{69370BBE-9BD5-4102-B6E8-B6F1B4D7E133}" srcOrd="4" destOrd="0" presId="urn:microsoft.com/office/officeart/2005/8/layout/hierarchy1"/>
    <dgm:cxn modelId="{24DC2F83-E0D2-4E00-881B-90E4A7BF6424}" type="presParOf" srcId="{3C8DFA8B-AB68-468D-B4FC-22E1FEDFC8D5}" destId="{2B228AF9-6142-47FA-B32E-A422BCDC6630}" srcOrd="5" destOrd="0" presId="urn:microsoft.com/office/officeart/2005/8/layout/hierarchy1"/>
    <dgm:cxn modelId="{47DA4CFF-11E6-45A0-81D5-A81B5F5BADAD}" type="presParOf" srcId="{2B228AF9-6142-47FA-B32E-A422BCDC6630}" destId="{EFC897EF-845E-416E-8828-71FF1633A956}" srcOrd="0" destOrd="0" presId="urn:microsoft.com/office/officeart/2005/8/layout/hierarchy1"/>
    <dgm:cxn modelId="{3DDFBA75-2D98-4B95-91D0-BB2CFFF9728B}" type="presParOf" srcId="{EFC897EF-845E-416E-8828-71FF1633A956}" destId="{F5D27A33-6208-4903-A7DB-362A756A0A40}" srcOrd="0" destOrd="0" presId="urn:microsoft.com/office/officeart/2005/8/layout/hierarchy1"/>
    <dgm:cxn modelId="{57E78518-2924-4F40-9A83-828393945046}" type="presParOf" srcId="{EFC897EF-845E-416E-8828-71FF1633A956}" destId="{9072400E-BCC0-41EA-A0BD-B7A5C63FFB0A}" srcOrd="1" destOrd="0" presId="urn:microsoft.com/office/officeart/2005/8/layout/hierarchy1"/>
    <dgm:cxn modelId="{7B44DBE0-ABF7-475A-B300-A083825B39A2}" type="presParOf" srcId="{2B228AF9-6142-47FA-B32E-A422BCDC6630}" destId="{03A10DC7-400A-4F73-9482-9F5F891D74D0}" srcOrd="1" destOrd="0" presId="urn:microsoft.com/office/officeart/2005/8/layout/hierarchy1"/>
    <dgm:cxn modelId="{0D2EDF7E-40A2-4970-A5A6-91AF56B05FE2}" type="presParOf" srcId="{03A10DC7-400A-4F73-9482-9F5F891D74D0}" destId="{EF977AAC-35FB-49B5-908C-734340288F4A}" srcOrd="0" destOrd="0" presId="urn:microsoft.com/office/officeart/2005/8/layout/hierarchy1"/>
    <dgm:cxn modelId="{F5772276-1048-4F2C-901F-E3318073178E}" type="presParOf" srcId="{03A10DC7-400A-4F73-9482-9F5F891D74D0}" destId="{26C808D4-E238-4B5B-9F93-E632F1C28D5D}" srcOrd="1" destOrd="0" presId="urn:microsoft.com/office/officeart/2005/8/layout/hierarchy1"/>
    <dgm:cxn modelId="{BB5BA81A-8F94-4589-A53A-AE2747D53B3B}" type="presParOf" srcId="{26C808D4-E238-4B5B-9F93-E632F1C28D5D}" destId="{7590B187-C1F8-489A-9F3D-0AB6DD079465}" srcOrd="0" destOrd="0" presId="urn:microsoft.com/office/officeart/2005/8/layout/hierarchy1"/>
    <dgm:cxn modelId="{392E94D7-49A3-42BE-97C2-8F5722FA1142}" type="presParOf" srcId="{7590B187-C1F8-489A-9F3D-0AB6DD079465}" destId="{F1ABD981-2819-47B1-A445-A87029ED2009}" srcOrd="0" destOrd="0" presId="urn:microsoft.com/office/officeart/2005/8/layout/hierarchy1"/>
    <dgm:cxn modelId="{B9045391-86F7-47E1-B57F-626824799CA8}" type="presParOf" srcId="{7590B187-C1F8-489A-9F3D-0AB6DD079465}" destId="{32A1E71B-49ED-4D52-9D7A-A9A322FCB0CE}" srcOrd="1" destOrd="0" presId="urn:microsoft.com/office/officeart/2005/8/layout/hierarchy1"/>
    <dgm:cxn modelId="{486BD2E7-757E-4467-95BE-44F400249545}" type="presParOf" srcId="{26C808D4-E238-4B5B-9F93-E632F1C28D5D}" destId="{EB7DBAD2-7E98-4D6E-BB3F-97DAB36CF383}" srcOrd="1" destOrd="0" presId="urn:microsoft.com/office/officeart/2005/8/layout/hierarchy1"/>
    <dgm:cxn modelId="{D4563F5C-1EF5-4FDB-B050-AA8C6944AF5E}" type="presParOf" srcId="{03A10DC7-400A-4F73-9482-9F5F891D74D0}" destId="{A05D552F-6B9F-4BCA-AE7A-76BA687F6788}" srcOrd="2" destOrd="0" presId="urn:microsoft.com/office/officeart/2005/8/layout/hierarchy1"/>
    <dgm:cxn modelId="{EC15309C-1EA3-48E1-B989-4EEF03A7D555}" type="presParOf" srcId="{03A10DC7-400A-4F73-9482-9F5F891D74D0}" destId="{700862B5-9446-43CC-B39A-BAEAA1A00DEE}" srcOrd="3" destOrd="0" presId="urn:microsoft.com/office/officeart/2005/8/layout/hierarchy1"/>
    <dgm:cxn modelId="{D11EAF97-EE1A-4EAC-840D-EEE3F7D5004B}" type="presParOf" srcId="{700862B5-9446-43CC-B39A-BAEAA1A00DEE}" destId="{70593B15-4DD1-4A4C-BD09-A3CB29BAD264}" srcOrd="0" destOrd="0" presId="urn:microsoft.com/office/officeart/2005/8/layout/hierarchy1"/>
    <dgm:cxn modelId="{3B017DFD-148F-495A-9C87-506E39BD3263}" type="presParOf" srcId="{70593B15-4DD1-4A4C-BD09-A3CB29BAD264}" destId="{EAAD59A0-9B69-4D4D-8984-B3023B6C6D6E}" srcOrd="0" destOrd="0" presId="urn:microsoft.com/office/officeart/2005/8/layout/hierarchy1"/>
    <dgm:cxn modelId="{EA262460-F78C-451A-AED0-DAE1D830107E}" type="presParOf" srcId="{70593B15-4DD1-4A4C-BD09-A3CB29BAD264}" destId="{7114CCD1-CFA1-463C-9BC1-650E4D84FDA8}" srcOrd="1" destOrd="0" presId="urn:microsoft.com/office/officeart/2005/8/layout/hierarchy1"/>
    <dgm:cxn modelId="{748E20E6-DC6B-4BBE-8258-B79BE7AAB482}" type="presParOf" srcId="{700862B5-9446-43CC-B39A-BAEAA1A00DEE}" destId="{79E56A08-0A0C-410C-8F9B-45BC3D32F861}" srcOrd="1" destOrd="0" presId="urn:microsoft.com/office/officeart/2005/8/layout/hierarchy1"/>
    <dgm:cxn modelId="{3F4489C8-82B2-4270-93CD-AD21CB74CEA8}" type="presParOf" srcId="{3C8DFA8B-AB68-468D-B4FC-22E1FEDFC8D5}" destId="{747020F8-CB94-4527-8E42-9E23B55BBBD6}" srcOrd="6" destOrd="0" presId="urn:microsoft.com/office/officeart/2005/8/layout/hierarchy1"/>
    <dgm:cxn modelId="{304D7100-CA3B-4554-96F4-0FA08CB269AF}" type="presParOf" srcId="{3C8DFA8B-AB68-468D-B4FC-22E1FEDFC8D5}" destId="{2873930E-54E4-477E-A0CE-5236A7E632F3}" srcOrd="7" destOrd="0" presId="urn:microsoft.com/office/officeart/2005/8/layout/hierarchy1"/>
    <dgm:cxn modelId="{336B5916-13AE-4202-A817-062257FF7569}" type="presParOf" srcId="{2873930E-54E4-477E-A0CE-5236A7E632F3}" destId="{792BDC7E-E413-4904-9550-CE1E9AE09455}" srcOrd="0" destOrd="0" presId="urn:microsoft.com/office/officeart/2005/8/layout/hierarchy1"/>
    <dgm:cxn modelId="{E2EFC0F8-E4EE-4DA9-8118-1268F3F0A42E}" type="presParOf" srcId="{792BDC7E-E413-4904-9550-CE1E9AE09455}" destId="{79476DD0-AF6A-46BD-926E-B33C7A0A448F}" srcOrd="0" destOrd="0" presId="urn:microsoft.com/office/officeart/2005/8/layout/hierarchy1"/>
    <dgm:cxn modelId="{0C2EAC99-61F3-4079-8668-E44F1303F0C5}" type="presParOf" srcId="{792BDC7E-E413-4904-9550-CE1E9AE09455}" destId="{49D86782-4305-4E0A-B6A6-15190602CD19}" srcOrd="1" destOrd="0" presId="urn:microsoft.com/office/officeart/2005/8/layout/hierarchy1"/>
    <dgm:cxn modelId="{C7C7A827-9AC6-476C-9029-EB998FBD6931}" type="presParOf" srcId="{2873930E-54E4-477E-A0CE-5236A7E632F3}" destId="{F56436A0-D406-44CA-BA04-D16D4628ACCF}" srcOrd="1" destOrd="0" presId="urn:microsoft.com/office/officeart/2005/8/layout/hierarchy1"/>
    <dgm:cxn modelId="{AC91E877-AC6F-4EFF-8EA5-B27D44451DC8}" type="presParOf" srcId="{F56436A0-D406-44CA-BA04-D16D4628ACCF}" destId="{9D7CEA55-918E-40C3-B187-81EF1E3099A7}" srcOrd="0" destOrd="0" presId="urn:microsoft.com/office/officeart/2005/8/layout/hierarchy1"/>
    <dgm:cxn modelId="{0A0451D7-87F5-43E1-B512-729C94B2DF88}" type="presParOf" srcId="{F56436A0-D406-44CA-BA04-D16D4628ACCF}" destId="{4F51BE56-533B-4ADF-9FB3-71BEDC900757}" srcOrd="1" destOrd="0" presId="urn:microsoft.com/office/officeart/2005/8/layout/hierarchy1"/>
    <dgm:cxn modelId="{54B511F5-2F0C-49F2-AB0E-E9F7AE023345}" type="presParOf" srcId="{4F51BE56-533B-4ADF-9FB3-71BEDC900757}" destId="{BF0C4A38-263B-4284-81FF-AC10CE75BF9C}" srcOrd="0" destOrd="0" presId="urn:microsoft.com/office/officeart/2005/8/layout/hierarchy1"/>
    <dgm:cxn modelId="{901D89C4-1EC6-495A-8EE7-8DF17E1EFDAA}" type="presParOf" srcId="{BF0C4A38-263B-4284-81FF-AC10CE75BF9C}" destId="{DB631E3A-3E8C-4D67-9DF5-C362FB166E63}" srcOrd="0" destOrd="0" presId="urn:microsoft.com/office/officeart/2005/8/layout/hierarchy1"/>
    <dgm:cxn modelId="{5DDAA46E-0715-4002-908E-60729C8D0124}" type="presParOf" srcId="{BF0C4A38-263B-4284-81FF-AC10CE75BF9C}" destId="{B6C9841A-14E0-4084-AE24-922BE5446F3A}" srcOrd="1" destOrd="0" presId="urn:microsoft.com/office/officeart/2005/8/layout/hierarchy1"/>
    <dgm:cxn modelId="{87110005-2194-4051-9C73-484896D97F76}" type="presParOf" srcId="{4F51BE56-533B-4ADF-9FB3-71BEDC900757}" destId="{F299A07B-F970-404C-9CEC-E82D4A187F07}" srcOrd="1" destOrd="0" presId="urn:microsoft.com/office/officeart/2005/8/layout/hierarchy1"/>
    <dgm:cxn modelId="{801E5EE4-69F4-4CE9-B175-3BD18526644A}" type="presParOf" srcId="{F56436A0-D406-44CA-BA04-D16D4628ACCF}" destId="{9BECB981-2165-4B80-A14E-329D268E463B}" srcOrd="2" destOrd="0" presId="urn:microsoft.com/office/officeart/2005/8/layout/hierarchy1"/>
    <dgm:cxn modelId="{DDDBBC79-C126-4A99-930A-5DE64E4A15EE}" type="presParOf" srcId="{F56436A0-D406-44CA-BA04-D16D4628ACCF}" destId="{C6C93A34-915B-4736-A725-4C2BD06AB369}" srcOrd="3" destOrd="0" presId="urn:microsoft.com/office/officeart/2005/8/layout/hierarchy1"/>
    <dgm:cxn modelId="{C7D7F373-2ED2-45A8-B3ED-5F2F34EDECD1}" type="presParOf" srcId="{C6C93A34-915B-4736-A725-4C2BD06AB369}" destId="{62934069-1E53-4BAA-B872-3341177216CA}" srcOrd="0" destOrd="0" presId="urn:microsoft.com/office/officeart/2005/8/layout/hierarchy1"/>
    <dgm:cxn modelId="{C95628EB-423D-40FD-9DC7-E9A7BF13117C}" type="presParOf" srcId="{62934069-1E53-4BAA-B872-3341177216CA}" destId="{0333D8EC-CF97-4F40-A6ED-7E262EAD88F8}" srcOrd="0" destOrd="0" presId="urn:microsoft.com/office/officeart/2005/8/layout/hierarchy1"/>
    <dgm:cxn modelId="{E0538EAE-6A74-4122-AA1E-5EE5E01097D3}" type="presParOf" srcId="{62934069-1E53-4BAA-B872-3341177216CA}" destId="{12352EF0-F4B9-4E8C-8FCF-9A0C8EDB7E52}" srcOrd="1" destOrd="0" presId="urn:microsoft.com/office/officeart/2005/8/layout/hierarchy1"/>
    <dgm:cxn modelId="{3996EBC1-D0F7-4A58-9454-33375DBB30AE}" type="presParOf" srcId="{C6C93A34-915B-4736-A725-4C2BD06AB369}" destId="{EEC2872F-8DDA-4087-9F50-3E8E4C6AE7F2}" srcOrd="1" destOrd="0" presId="urn:microsoft.com/office/officeart/2005/8/layout/hierarchy1"/>
    <dgm:cxn modelId="{8A9E6021-BBB4-49C0-AA94-BC274349FA18}" type="presParOf" srcId="{F56436A0-D406-44CA-BA04-D16D4628ACCF}" destId="{F0B46785-B8ED-4997-8260-238795BB889D}" srcOrd="4" destOrd="0" presId="urn:microsoft.com/office/officeart/2005/8/layout/hierarchy1"/>
    <dgm:cxn modelId="{00657F4F-59D0-41B6-9400-313C0D1BA5F6}" type="presParOf" srcId="{F56436A0-D406-44CA-BA04-D16D4628ACCF}" destId="{9E8039BF-6BF2-4B05-86DD-48E2C63D56E4}" srcOrd="5" destOrd="0" presId="urn:microsoft.com/office/officeart/2005/8/layout/hierarchy1"/>
    <dgm:cxn modelId="{C4110CA1-C708-4787-A57B-01570B679697}" type="presParOf" srcId="{9E8039BF-6BF2-4B05-86DD-48E2C63D56E4}" destId="{38628113-2194-45CB-9ED3-1576DD0CA894}" srcOrd="0" destOrd="0" presId="urn:microsoft.com/office/officeart/2005/8/layout/hierarchy1"/>
    <dgm:cxn modelId="{96759ABB-DCA5-4D69-9EEF-55CFF3FA8D29}" type="presParOf" srcId="{38628113-2194-45CB-9ED3-1576DD0CA894}" destId="{D3971198-04A7-4EBB-858E-D97C059FB075}" srcOrd="0" destOrd="0" presId="urn:microsoft.com/office/officeart/2005/8/layout/hierarchy1"/>
    <dgm:cxn modelId="{83E0FC6F-72CE-46B4-A487-09C7C9C6D92D}" type="presParOf" srcId="{38628113-2194-45CB-9ED3-1576DD0CA894}" destId="{8F174A3D-5D8A-45C7-9040-41BFED362326}" srcOrd="1" destOrd="0" presId="urn:microsoft.com/office/officeart/2005/8/layout/hierarchy1"/>
    <dgm:cxn modelId="{DBADCC0E-94D1-46EB-B095-338D02B93803}" type="presParOf" srcId="{9E8039BF-6BF2-4B05-86DD-48E2C63D56E4}" destId="{BC1FA1D0-5C36-4F05-A60C-EA8A0C8A7000}" srcOrd="1" destOrd="0" presId="urn:microsoft.com/office/officeart/2005/8/layout/hierarchy1"/>
  </dgm:cxnLst>
  <dgm:bg>
    <a:noFill/>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B46785-B8ED-4997-8260-238795BB889D}">
      <dsp:nvSpPr>
        <dsp:cNvPr id="0" name=""/>
        <dsp:cNvSpPr/>
      </dsp:nvSpPr>
      <dsp:spPr>
        <a:xfrm>
          <a:off x="7913949" y="1778623"/>
          <a:ext cx="1060616" cy="252378"/>
        </a:xfrm>
        <a:custGeom>
          <a:avLst/>
          <a:gdLst/>
          <a:ahLst/>
          <a:cxnLst/>
          <a:rect l="0" t="0" r="0" b="0"/>
          <a:pathLst>
            <a:path>
              <a:moveTo>
                <a:pt x="0" y="0"/>
              </a:moveTo>
              <a:lnTo>
                <a:pt x="0" y="171988"/>
              </a:lnTo>
              <a:lnTo>
                <a:pt x="1060616" y="171988"/>
              </a:lnTo>
              <a:lnTo>
                <a:pt x="1060616" y="252378"/>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BECB981-2165-4B80-A14E-329D268E463B}">
      <dsp:nvSpPr>
        <dsp:cNvPr id="0" name=""/>
        <dsp:cNvSpPr/>
      </dsp:nvSpPr>
      <dsp:spPr>
        <a:xfrm>
          <a:off x="7868229" y="1778623"/>
          <a:ext cx="91440" cy="252378"/>
        </a:xfrm>
        <a:custGeom>
          <a:avLst/>
          <a:gdLst/>
          <a:ahLst/>
          <a:cxnLst/>
          <a:rect l="0" t="0" r="0" b="0"/>
          <a:pathLst>
            <a:path>
              <a:moveTo>
                <a:pt x="45720" y="0"/>
              </a:moveTo>
              <a:lnTo>
                <a:pt x="45720" y="252378"/>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D7CEA55-918E-40C3-B187-81EF1E3099A7}">
      <dsp:nvSpPr>
        <dsp:cNvPr id="0" name=""/>
        <dsp:cNvSpPr/>
      </dsp:nvSpPr>
      <dsp:spPr>
        <a:xfrm>
          <a:off x="6853332" y="1778623"/>
          <a:ext cx="1060616" cy="252378"/>
        </a:xfrm>
        <a:custGeom>
          <a:avLst/>
          <a:gdLst/>
          <a:ahLst/>
          <a:cxnLst/>
          <a:rect l="0" t="0" r="0" b="0"/>
          <a:pathLst>
            <a:path>
              <a:moveTo>
                <a:pt x="1060616" y="0"/>
              </a:moveTo>
              <a:lnTo>
                <a:pt x="1060616" y="171988"/>
              </a:lnTo>
              <a:lnTo>
                <a:pt x="0" y="171988"/>
              </a:lnTo>
              <a:lnTo>
                <a:pt x="0" y="252378"/>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47020F8-CB94-4527-8E42-9E23B55BBBD6}">
      <dsp:nvSpPr>
        <dsp:cNvPr id="0" name=""/>
        <dsp:cNvSpPr/>
      </dsp:nvSpPr>
      <dsp:spPr>
        <a:xfrm>
          <a:off x="4828466" y="975206"/>
          <a:ext cx="3085482" cy="252378"/>
        </a:xfrm>
        <a:custGeom>
          <a:avLst/>
          <a:gdLst/>
          <a:ahLst/>
          <a:cxnLst/>
          <a:rect l="0" t="0" r="0" b="0"/>
          <a:pathLst>
            <a:path>
              <a:moveTo>
                <a:pt x="0" y="0"/>
              </a:moveTo>
              <a:lnTo>
                <a:pt x="0" y="171988"/>
              </a:lnTo>
              <a:lnTo>
                <a:pt x="3085482" y="171988"/>
              </a:lnTo>
              <a:lnTo>
                <a:pt x="3085482" y="252378"/>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05D552F-6B9F-4BCA-AE7A-76BA687F6788}">
      <dsp:nvSpPr>
        <dsp:cNvPr id="0" name=""/>
        <dsp:cNvSpPr/>
      </dsp:nvSpPr>
      <dsp:spPr>
        <a:xfrm>
          <a:off x="5262407" y="1778623"/>
          <a:ext cx="530308" cy="252378"/>
        </a:xfrm>
        <a:custGeom>
          <a:avLst/>
          <a:gdLst/>
          <a:ahLst/>
          <a:cxnLst/>
          <a:rect l="0" t="0" r="0" b="0"/>
          <a:pathLst>
            <a:path>
              <a:moveTo>
                <a:pt x="0" y="0"/>
              </a:moveTo>
              <a:lnTo>
                <a:pt x="0" y="171988"/>
              </a:lnTo>
              <a:lnTo>
                <a:pt x="530308" y="171988"/>
              </a:lnTo>
              <a:lnTo>
                <a:pt x="530308" y="252378"/>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F977AAC-35FB-49B5-908C-734340288F4A}">
      <dsp:nvSpPr>
        <dsp:cNvPr id="0" name=""/>
        <dsp:cNvSpPr/>
      </dsp:nvSpPr>
      <dsp:spPr>
        <a:xfrm>
          <a:off x="4732099" y="1778623"/>
          <a:ext cx="530308" cy="252378"/>
        </a:xfrm>
        <a:custGeom>
          <a:avLst/>
          <a:gdLst/>
          <a:ahLst/>
          <a:cxnLst/>
          <a:rect l="0" t="0" r="0" b="0"/>
          <a:pathLst>
            <a:path>
              <a:moveTo>
                <a:pt x="530308" y="0"/>
              </a:moveTo>
              <a:lnTo>
                <a:pt x="530308" y="171988"/>
              </a:lnTo>
              <a:lnTo>
                <a:pt x="0" y="171988"/>
              </a:lnTo>
              <a:lnTo>
                <a:pt x="0" y="252378"/>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9370BBE-9BD5-4102-B6E8-B6F1B4D7E133}">
      <dsp:nvSpPr>
        <dsp:cNvPr id="0" name=""/>
        <dsp:cNvSpPr/>
      </dsp:nvSpPr>
      <dsp:spPr>
        <a:xfrm>
          <a:off x="4828466" y="975206"/>
          <a:ext cx="433941" cy="252378"/>
        </a:xfrm>
        <a:custGeom>
          <a:avLst/>
          <a:gdLst/>
          <a:ahLst/>
          <a:cxnLst/>
          <a:rect l="0" t="0" r="0" b="0"/>
          <a:pathLst>
            <a:path>
              <a:moveTo>
                <a:pt x="0" y="0"/>
              </a:moveTo>
              <a:lnTo>
                <a:pt x="0" y="171988"/>
              </a:lnTo>
              <a:lnTo>
                <a:pt x="433941" y="171988"/>
              </a:lnTo>
              <a:lnTo>
                <a:pt x="433941" y="252378"/>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BD71C39-B749-40FF-9BD3-372C3E9E6EAF}">
      <dsp:nvSpPr>
        <dsp:cNvPr id="0" name=""/>
        <dsp:cNvSpPr/>
      </dsp:nvSpPr>
      <dsp:spPr>
        <a:xfrm>
          <a:off x="3570200" y="1778623"/>
          <a:ext cx="91440" cy="252378"/>
        </a:xfrm>
        <a:custGeom>
          <a:avLst/>
          <a:gdLst/>
          <a:ahLst/>
          <a:cxnLst/>
          <a:rect l="0" t="0" r="0" b="0"/>
          <a:pathLst>
            <a:path>
              <a:moveTo>
                <a:pt x="45720" y="0"/>
              </a:moveTo>
              <a:lnTo>
                <a:pt x="45720" y="252378"/>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37352A8-11EF-4FCB-8F07-67927D84B230}">
      <dsp:nvSpPr>
        <dsp:cNvPr id="0" name=""/>
        <dsp:cNvSpPr/>
      </dsp:nvSpPr>
      <dsp:spPr>
        <a:xfrm>
          <a:off x="3615920" y="975206"/>
          <a:ext cx="1212546" cy="252378"/>
        </a:xfrm>
        <a:custGeom>
          <a:avLst/>
          <a:gdLst/>
          <a:ahLst/>
          <a:cxnLst/>
          <a:rect l="0" t="0" r="0" b="0"/>
          <a:pathLst>
            <a:path>
              <a:moveTo>
                <a:pt x="1212546" y="0"/>
              </a:moveTo>
              <a:lnTo>
                <a:pt x="1212546" y="171988"/>
              </a:lnTo>
              <a:lnTo>
                <a:pt x="0" y="171988"/>
              </a:lnTo>
              <a:lnTo>
                <a:pt x="0" y="252378"/>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C84D2E8-E5A8-4562-905B-100F84539C55}">
      <dsp:nvSpPr>
        <dsp:cNvPr id="0" name=""/>
        <dsp:cNvSpPr/>
      </dsp:nvSpPr>
      <dsp:spPr>
        <a:xfrm>
          <a:off x="1494686" y="1778623"/>
          <a:ext cx="1060616" cy="252378"/>
        </a:xfrm>
        <a:custGeom>
          <a:avLst/>
          <a:gdLst/>
          <a:ahLst/>
          <a:cxnLst/>
          <a:rect l="0" t="0" r="0" b="0"/>
          <a:pathLst>
            <a:path>
              <a:moveTo>
                <a:pt x="0" y="0"/>
              </a:moveTo>
              <a:lnTo>
                <a:pt x="0" y="171988"/>
              </a:lnTo>
              <a:lnTo>
                <a:pt x="1060616" y="171988"/>
              </a:lnTo>
              <a:lnTo>
                <a:pt x="1060616" y="252378"/>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25F2472-5A9A-49B9-848B-F593EE559729}">
      <dsp:nvSpPr>
        <dsp:cNvPr id="0" name=""/>
        <dsp:cNvSpPr/>
      </dsp:nvSpPr>
      <dsp:spPr>
        <a:xfrm>
          <a:off x="1448966" y="1778623"/>
          <a:ext cx="91440" cy="252378"/>
        </a:xfrm>
        <a:custGeom>
          <a:avLst/>
          <a:gdLst/>
          <a:ahLst/>
          <a:cxnLst/>
          <a:rect l="0" t="0" r="0" b="0"/>
          <a:pathLst>
            <a:path>
              <a:moveTo>
                <a:pt x="45720" y="0"/>
              </a:moveTo>
              <a:lnTo>
                <a:pt x="45720" y="252378"/>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7765231-0DDA-487D-952C-48731372E05E}">
      <dsp:nvSpPr>
        <dsp:cNvPr id="0" name=""/>
        <dsp:cNvSpPr/>
      </dsp:nvSpPr>
      <dsp:spPr>
        <a:xfrm>
          <a:off x="434070" y="1778623"/>
          <a:ext cx="1060616" cy="252378"/>
        </a:xfrm>
        <a:custGeom>
          <a:avLst/>
          <a:gdLst/>
          <a:ahLst/>
          <a:cxnLst/>
          <a:rect l="0" t="0" r="0" b="0"/>
          <a:pathLst>
            <a:path>
              <a:moveTo>
                <a:pt x="1060616" y="0"/>
              </a:moveTo>
              <a:lnTo>
                <a:pt x="1060616" y="171988"/>
              </a:lnTo>
              <a:lnTo>
                <a:pt x="0" y="171988"/>
              </a:lnTo>
              <a:lnTo>
                <a:pt x="0" y="252378"/>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6CF679A-5E67-4B95-A5D4-2980D01F712F}">
      <dsp:nvSpPr>
        <dsp:cNvPr id="0" name=""/>
        <dsp:cNvSpPr/>
      </dsp:nvSpPr>
      <dsp:spPr>
        <a:xfrm>
          <a:off x="1494686" y="975206"/>
          <a:ext cx="3333779" cy="252378"/>
        </a:xfrm>
        <a:custGeom>
          <a:avLst/>
          <a:gdLst/>
          <a:ahLst/>
          <a:cxnLst/>
          <a:rect l="0" t="0" r="0" b="0"/>
          <a:pathLst>
            <a:path>
              <a:moveTo>
                <a:pt x="3333779" y="0"/>
              </a:moveTo>
              <a:lnTo>
                <a:pt x="3333779" y="171988"/>
              </a:lnTo>
              <a:lnTo>
                <a:pt x="0" y="171988"/>
              </a:lnTo>
              <a:lnTo>
                <a:pt x="0" y="252378"/>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35B10FF-6E00-4A97-8900-1B3FB6C03AFE}">
      <dsp:nvSpPr>
        <dsp:cNvPr id="0" name=""/>
        <dsp:cNvSpPr/>
      </dsp:nvSpPr>
      <dsp:spPr>
        <a:xfrm>
          <a:off x="4053420" y="424167"/>
          <a:ext cx="1550093" cy="55103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6A6A837-6B48-43DA-A860-94351EB986F5}">
      <dsp:nvSpPr>
        <dsp:cNvPr id="0" name=""/>
        <dsp:cNvSpPr/>
      </dsp:nvSpPr>
      <dsp:spPr>
        <a:xfrm>
          <a:off x="4149839" y="515766"/>
          <a:ext cx="1550093" cy="55103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GB" sz="1100" b="1" i="0" kern="1200" cap="all" baseline="0" dirty="0">
              <a:latin typeface="Dosis" panose="02010503020202060003" pitchFamily="2" charset="0"/>
            </a:rPr>
            <a:t>house engine</a:t>
          </a:r>
          <a:endParaRPr lang="en-US" sz="1100" b="1" i="0" kern="1200" cap="all" baseline="0" dirty="0">
            <a:latin typeface="Dosis" panose="02010503020202060003" pitchFamily="2" charset="0"/>
          </a:endParaRPr>
        </a:p>
      </dsp:txBody>
      <dsp:txXfrm>
        <a:off x="4165978" y="531905"/>
        <a:ext cx="1517815" cy="518760"/>
      </dsp:txXfrm>
    </dsp:sp>
    <dsp:sp modelId="{2C950373-EC88-4243-A24B-0395D9DC5B4F}">
      <dsp:nvSpPr>
        <dsp:cNvPr id="0" name=""/>
        <dsp:cNvSpPr/>
      </dsp:nvSpPr>
      <dsp:spPr>
        <a:xfrm>
          <a:off x="848227" y="1227584"/>
          <a:ext cx="1292918" cy="551038"/>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37A3E1B-A555-4607-82E9-747D1F447F2C}">
      <dsp:nvSpPr>
        <dsp:cNvPr id="0" name=""/>
        <dsp:cNvSpPr/>
      </dsp:nvSpPr>
      <dsp:spPr>
        <a:xfrm>
          <a:off x="944647" y="1319183"/>
          <a:ext cx="1292918" cy="551038"/>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i="0" kern="1200" dirty="0">
              <a:latin typeface="Dosis" panose="02010503020202060003" pitchFamily="2" charset="0"/>
            </a:rPr>
            <a:t>Thermal energy production unit</a:t>
          </a:r>
        </a:p>
      </dsp:txBody>
      <dsp:txXfrm>
        <a:off x="960786" y="1335322"/>
        <a:ext cx="1260640" cy="518760"/>
      </dsp:txXfrm>
    </dsp:sp>
    <dsp:sp modelId="{A89DC09A-5FD8-4A14-A969-EB89D1FE4CA0}">
      <dsp:nvSpPr>
        <dsp:cNvPr id="0" name=""/>
        <dsp:cNvSpPr/>
      </dsp:nvSpPr>
      <dsp:spPr>
        <a:xfrm>
          <a:off x="181" y="2031001"/>
          <a:ext cx="867777" cy="551038"/>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14E6033-8E0E-4F0F-93BF-0D91A5AFB48C}">
      <dsp:nvSpPr>
        <dsp:cNvPr id="0" name=""/>
        <dsp:cNvSpPr/>
      </dsp:nvSpPr>
      <dsp:spPr>
        <a:xfrm>
          <a:off x="96601" y="2122600"/>
          <a:ext cx="867777" cy="551038"/>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lv-LV" sz="1100" b="0" i="0" kern="1200" dirty="0">
              <a:latin typeface="Dosis" panose="02010503020202060003" pitchFamily="2" charset="0"/>
            </a:rPr>
            <a:t>Gas boiler</a:t>
          </a:r>
          <a:endParaRPr lang="en-US" sz="1100" b="0" i="0" kern="1200" dirty="0">
            <a:latin typeface="Dosis" panose="02010503020202060003" pitchFamily="2" charset="0"/>
          </a:endParaRPr>
        </a:p>
      </dsp:txBody>
      <dsp:txXfrm>
        <a:off x="112740" y="2138739"/>
        <a:ext cx="835499" cy="518760"/>
      </dsp:txXfrm>
    </dsp:sp>
    <dsp:sp modelId="{9ACC5128-EFC8-443D-8DC9-F87DC8122F3E}">
      <dsp:nvSpPr>
        <dsp:cNvPr id="0" name=""/>
        <dsp:cNvSpPr/>
      </dsp:nvSpPr>
      <dsp:spPr>
        <a:xfrm>
          <a:off x="1060798" y="2031001"/>
          <a:ext cx="867777" cy="551038"/>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E6CC245-26ED-4683-9BDC-ADA84350FDAF}">
      <dsp:nvSpPr>
        <dsp:cNvPr id="0" name=""/>
        <dsp:cNvSpPr/>
      </dsp:nvSpPr>
      <dsp:spPr>
        <a:xfrm>
          <a:off x="1157217" y="2122600"/>
          <a:ext cx="867777" cy="551038"/>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0" i="0" kern="1200" noProof="0" dirty="0">
              <a:latin typeface="Dosis" panose="02010503020202060003" pitchFamily="2" charset="0"/>
            </a:rPr>
            <a:t>Heat pump</a:t>
          </a:r>
        </a:p>
      </dsp:txBody>
      <dsp:txXfrm>
        <a:off x="1173356" y="2138739"/>
        <a:ext cx="835499" cy="518760"/>
      </dsp:txXfrm>
    </dsp:sp>
    <dsp:sp modelId="{C9703230-FB74-4271-9A86-5FB0095725B1}">
      <dsp:nvSpPr>
        <dsp:cNvPr id="0" name=""/>
        <dsp:cNvSpPr/>
      </dsp:nvSpPr>
      <dsp:spPr>
        <a:xfrm>
          <a:off x="2121414" y="2031001"/>
          <a:ext cx="867777" cy="551038"/>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BCA464D-6CAC-48DF-996D-60080939EFDB}">
      <dsp:nvSpPr>
        <dsp:cNvPr id="0" name=""/>
        <dsp:cNvSpPr/>
      </dsp:nvSpPr>
      <dsp:spPr>
        <a:xfrm>
          <a:off x="2217834" y="2122600"/>
          <a:ext cx="867777" cy="551038"/>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lv-LV" sz="1100" b="0" i="0" kern="1200" noProof="0" dirty="0">
              <a:latin typeface="Dosis" panose="02010503020202060003" pitchFamily="2" charset="0"/>
            </a:rPr>
            <a:t>W</a:t>
          </a:r>
          <a:r>
            <a:rPr lang="en-US" sz="1100" b="0" i="0" kern="1200" noProof="0" dirty="0" err="1">
              <a:latin typeface="Dosis" panose="02010503020202060003" pitchFamily="2" charset="0"/>
            </a:rPr>
            <a:t>ood</a:t>
          </a:r>
          <a:r>
            <a:rPr lang="en-US" sz="1100" b="0" i="0" kern="1200" noProof="0" dirty="0">
              <a:latin typeface="Dosis" panose="02010503020202060003" pitchFamily="2" charset="0"/>
            </a:rPr>
            <a:t> pellet boiler</a:t>
          </a:r>
        </a:p>
      </dsp:txBody>
      <dsp:txXfrm>
        <a:off x="2233973" y="2138739"/>
        <a:ext cx="835499" cy="518760"/>
      </dsp:txXfrm>
    </dsp:sp>
    <dsp:sp modelId="{CB5ABA40-42F5-42DE-A653-A6C9A6064582}">
      <dsp:nvSpPr>
        <dsp:cNvPr id="0" name=""/>
        <dsp:cNvSpPr/>
      </dsp:nvSpPr>
      <dsp:spPr>
        <a:xfrm>
          <a:off x="3020221" y="1227584"/>
          <a:ext cx="1191397" cy="551038"/>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5F1B719-F0AB-4896-9A7C-BE6EC6A4DB82}">
      <dsp:nvSpPr>
        <dsp:cNvPr id="0" name=""/>
        <dsp:cNvSpPr/>
      </dsp:nvSpPr>
      <dsp:spPr>
        <a:xfrm>
          <a:off x="3116641" y="1319183"/>
          <a:ext cx="1191397" cy="551038"/>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i="0" kern="1200" dirty="0">
              <a:latin typeface="Dosis" panose="02010503020202060003" pitchFamily="2" charset="0"/>
            </a:rPr>
            <a:t>Ventilation unit</a:t>
          </a:r>
        </a:p>
      </dsp:txBody>
      <dsp:txXfrm>
        <a:off x="3132780" y="1335322"/>
        <a:ext cx="1159119" cy="518760"/>
      </dsp:txXfrm>
    </dsp:sp>
    <dsp:sp modelId="{84153C22-9FDA-4D40-8E70-E4F248B03378}">
      <dsp:nvSpPr>
        <dsp:cNvPr id="0" name=""/>
        <dsp:cNvSpPr/>
      </dsp:nvSpPr>
      <dsp:spPr>
        <a:xfrm>
          <a:off x="3182031" y="2031001"/>
          <a:ext cx="867777" cy="551038"/>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62F4EEA-9EE4-40B0-AF7C-E48BAB158202}">
      <dsp:nvSpPr>
        <dsp:cNvPr id="0" name=""/>
        <dsp:cNvSpPr/>
      </dsp:nvSpPr>
      <dsp:spPr>
        <a:xfrm>
          <a:off x="3278451" y="2122600"/>
          <a:ext cx="867777" cy="551038"/>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0" i="0" kern="1200" noProof="0" dirty="0">
              <a:latin typeface="Dosis" panose="02010503020202060003" pitchFamily="2" charset="0"/>
            </a:rPr>
            <a:t>Heat recovery</a:t>
          </a:r>
        </a:p>
      </dsp:txBody>
      <dsp:txXfrm>
        <a:off x="3294590" y="2138739"/>
        <a:ext cx="835499" cy="518760"/>
      </dsp:txXfrm>
    </dsp:sp>
    <dsp:sp modelId="{F5D27A33-6208-4903-A7DB-362A756A0A40}">
      <dsp:nvSpPr>
        <dsp:cNvPr id="0" name=""/>
        <dsp:cNvSpPr/>
      </dsp:nvSpPr>
      <dsp:spPr>
        <a:xfrm>
          <a:off x="4404458" y="1227584"/>
          <a:ext cx="1715899" cy="551038"/>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072400E-BCC0-41EA-A0BD-B7A5C63FFB0A}">
      <dsp:nvSpPr>
        <dsp:cNvPr id="0" name=""/>
        <dsp:cNvSpPr/>
      </dsp:nvSpPr>
      <dsp:spPr>
        <a:xfrm>
          <a:off x="4500877" y="1319183"/>
          <a:ext cx="1715899" cy="551038"/>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i="0" kern="1200" dirty="0">
              <a:latin typeface="Dosis" panose="02010503020202060003" pitchFamily="2" charset="0"/>
            </a:rPr>
            <a:t>Thermal energy storage</a:t>
          </a:r>
        </a:p>
      </dsp:txBody>
      <dsp:txXfrm>
        <a:off x="4517016" y="1335322"/>
        <a:ext cx="1683621" cy="518760"/>
      </dsp:txXfrm>
    </dsp:sp>
    <dsp:sp modelId="{F1ABD981-2819-47B1-A445-A87029ED2009}">
      <dsp:nvSpPr>
        <dsp:cNvPr id="0" name=""/>
        <dsp:cNvSpPr/>
      </dsp:nvSpPr>
      <dsp:spPr>
        <a:xfrm>
          <a:off x="4298210" y="2031001"/>
          <a:ext cx="867777" cy="551038"/>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2A1E71B-49ED-4D52-9D7A-A9A322FCB0CE}">
      <dsp:nvSpPr>
        <dsp:cNvPr id="0" name=""/>
        <dsp:cNvSpPr/>
      </dsp:nvSpPr>
      <dsp:spPr>
        <a:xfrm>
          <a:off x="4394630" y="2122600"/>
          <a:ext cx="867777" cy="551038"/>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0" i="0" kern="1200" noProof="0" dirty="0">
              <a:latin typeface="Dosis" panose="02010503020202060003" pitchFamily="2" charset="0"/>
            </a:rPr>
            <a:t>Hot water storage tank</a:t>
          </a:r>
        </a:p>
      </dsp:txBody>
      <dsp:txXfrm>
        <a:off x="4410769" y="2138739"/>
        <a:ext cx="835499" cy="518760"/>
      </dsp:txXfrm>
    </dsp:sp>
    <dsp:sp modelId="{EAAD59A0-9B69-4D4D-8984-B3023B6C6D6E}">
      <dsp:nvSpPr>
        <dsp:cNvPr id="0" name=""/>
        <dsp:cNvSpPr/>
      </dsp:nvSpPr>
      <dsp:spPr>
        <a:xfrm>
          <a:off x="5358827" y="2031001"/>
          <a:ext cx="867777" cy="551038"/>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114CCD1-CFA1-463C-9BC1-650E4D84FDA8}">
      <dsp:nvSpPr>
        <dsp:cNvPr id="0" name=""/>
        <dsp:cNvSpPr/>
      </dsp:nvSpPr>
      <dsp:spPr>
        <a:xfrm>
          <a:off x="5455247" y="2122600"/>
          <a:ext cx="867777" cy="551038"/>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0" i="0" kern="1200" noProof="0" dirty="0">
              <a:latin typeface="Dosis" panose="02010503020202060003" pitchFamily="2" charset="0"/>
            </a:rPr>
            <a:t>Heating tank</a:t>
          </a:r>
        </a:p>
      </dsp:txBody>
      <dsp:txXfrm>
        <a:off x="5471386" y="2138739"/>
        <a:ext cx="835499" cy="518760"/>
      </dsp:txXfrm>
    </dsp:sp>
    <dsp:sp modelId="{79476DD0-AF6A-46BD-926E-B33C7A0A448F}">
      <dsp:nvSpPr>
        <dsp:cNvPr id="0" name=""/>
        <dsp:cNvSpPr/>
      </dsp:nvSpPr>
      <dsp:spPr>
        <a:xfrm>
          <a:off x="7019193" y="1227584"/>
          <a:ext cx="1789512" cy="551038"/>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D86782-4305-4E0A-B6A6-15190602CD19}">
      <dsp:nvSpPr>
        <dsp:cNvPr id="0" name=""/>
        <dsp:cNvSpPr/>
      </dsp:nvSpPr>
      <dsp:spPr>
        <a:xfrm>
          <a:off x="7115612" y="1319183"/>
          <a:ext cx="1789512" cy="551038"/>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i="0" kern="1200" dirty="0">
              <a:latin typeface="Dosis" panose="02010503020202060003" pitchFamily="2" charset="0"/>
            </a:rPr>
            <a:t>Renewable energy</a:t>
          </a:r>
        </a:p>
      </dsp:txBody>
      <dsp:txXfrm>
        <a:off x="7131751" y="1335322"/>
        <a:ext cx="1757234" cy="518760"/>
      </dsp:txXfrm>
    </dsp:sp>
    <dsp:sp modelId="{DB631E3A-3E8C-4D67-9DF5-C362FB166E63}">
      <dsp:nvSpPr>
        <dsp:cNvPr id="0" name=""/>
        <dsp:cNvSpPr/>
      </dsp:nvSpPr>
      <dsp:spPr>
        <a:xfrm>
          <a:off x="6419444" y="2031001"/>
          <a:ext cx="867777" cy="551038"/>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6C9841A-14E0-4084-AE24-922BE5446F3A}">
      <dsp:nvSpPr>
        <dsp:cNvPr id="0" name=""/>
        <dsp:cNvSpPr/>
      </dsp:nvSpPr>
      <dsp:spPr>
        <a:xfrm>
          <a:off x="6515863" y="2122600"/>
          <a:ext cx="867777" cy="551038"/>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0" i="0" kern="1200" noProof="0" dirty="0">
              <a:latin typeface="Dosis" panose="02010503020202060003" pitchFamily="2" charset="0"/>
            </a:rPr>
            <a:t>PV panels</a:t>
          </a:r>
        </a:p>
      </dsp:txBody>
      <dsp:txXfrm>
        <a:off x="6532002" y="2138739"/>
        <a:ext cx="835499" cy="518760"/>
      </dsp:txXfrm>
    </dsp:sp>
    <dsp:sp modelId="{0333D8EC-CF97-4F40-A6ED-7E262EAD88F8}">
      <dsp:nvSpPr>
        <dsp:cNvPr id="0" name=""/>
        <dsp:cNvSpPr/>
      </dsp:nvSpPr>
      <dsp:spPr>
        <a:xfrm>
          <a:off x="7480060" y="2031001"/>
          <a:ext cx="867777" cy="551038"/>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2352EF0-F4B9-4E8C-8FCF-9A0C8EDB7E52}">
      <dsp:nvSpPr>
        <dsp:cNvPr id="0" name=""/>
        <dsp:cNvSpPr/>
      </dsp:nvSpPr>
      <dsp:spPr>
        <a:xfrm>
          <a:off x="7576480" y="2122600"/>
          <a:ext cx="867777" cy="551038"/>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0" i="0" kern="1200" noProof="0" dirty="0">
              <a:latin typeface="Dosis" panose="02010503020202060003" pitchFamily="2" charset="0"/>
            </a:rPr>
            <a:t>Solar thermal collectors</a:t>
          </a:r>
        </a:p>
      </dsp:txBody>
      <dsp:txXfrm>
        <a:off x="7592619" y="2138739"/>
        <a:ext cx="835499" cy="518760"/>
      </dsp:txXfrm>
    </dsp:sp>
    <dsp:sp modelId="{D3971198-04A7-4EBB-858E-D97C059FB075}">
      <dsp:nvSpPr>
        <dsp:cNvPr id="0" name=""/>
        <dsp:cNvSpPr/>
      </dsp:nvSpPr>
      <dsp:spPr>
        <a:xfrm>
          <a:off x="8540677" y="2031001"/>
          <a:ext cx="867777" cy="551038"/>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F174A3D-5D8A-45C7-9040-41BFED362326}">
      <dsp:nvSpPr>
        <dsp:cNvPr id="0" name=""/>
        <dsp:cNvSpPr/>
      </dsp:nvSpPr>
      <dsp:spPr>
        <a:xfrm>
          <a:off x="8637097" y="2122600"/>
          <a:ext cx="867777" cy="551038"/>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0" i="0" kern="1200" noProof="0" dirty="0">
              <a:latin typeface="Dosis" panose="02010503020202060003" pitchFamily="2" charset="0"/>
            </a:rPr>
            <a:t>Wind energy</a:t>
          </a:r>
        </a:p>
      </dsp:txBody>
      <dsp:txXfrm>
        <a:off x="8653236" y="2138739"/>
        <a:ext cx="835499" cy="51876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Times New Roman" pitchFamily="18" charset="0"/>
              </a:defRPr>
            </a:lvl1pPr>
          </a:lstStyle>
          <a:p>
            <a:pPr>
              <a:defRPr/>
            </a:pPr>
            <a:endParaRPr lang="lv-LV"/>
          </a:p>
        </p:txBody>
      </p:sp>
      <p:sp>
        <p:nvSpPr>
          <p:cNvPr id="54275"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Times New Roman" pitchFamily="18" charset="0"/>
              </a:defRPr>
            </a:lvl1pPr>
          </a:lstStyle>
          <a:p>
            <a:pPr>
              <a:defRPr/>
            </a:pPr>
            <a:endParaRPr lang="lv-LV"/>
          </a:p>
        </p:txBody>
      </p:sp>
      <p:sp>
        <p:nvSpPr>
          <p:cNvPr id="54276"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Times New Roman" pitchFamily="18" charset="0"/>
              </a:defRPr>
            </a:lvl1pPr>
          </a:lstStyle>
          <a:p>
            <a:pPr>
              <a:defRPr/>
            </a:pPr>
            <a:endParaRPr lang="lv-LV"/>
          </a:p>
        </p:txBody>
      </p:sp>
      <p:sp>
        <p:nvSpPr>
          <p:cNvPr id="54277"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Times New Roman" panose="02020603050405020304" pitchFamily="18" charset="0"/>
              </a:defRPr>
            </a:lvl1pPr>
          </a:lstStyle>
          <a:p>
            <a:pPr>
              <a:defRPr/>
            </a:pPr>
            <a:fld id="{3E53C9A2-6055-423C-B656-C24D6095F392}" type="slidenum">
              <a:rPr lang="lv-LV" altLang="lv-LV"/>
              <a:pPr>
                <a:defRPr/>
              </a:pPr>
              <a:t>‹#›</a:t>
            </a:fld>
            <a:endParaRPr lang="lv-LV" altLang="lv-LV"/>
          </a:p>
        </p:txBody>
      </p:sp>
    </p:spTree>
    <p:extLst>
      <p:ext uri="{BB962C8B-B14F-4D97-AF65-F5344CB8AC3E}">
        <p14:creationId xmlns:p14="http://schemas.microsoft.com/office/powerpoint/2010/main" val="30075250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hangingPunct="1">
              <a:defRPr sz="1200"/>
            </a:lvl1pPr>
          </a:lstStyle>
          <a:p>
            <a:pPr>
              <a:defRPr/>
            </a:pPr>
            <a:endParaRPr lang="lv-LV"/>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hangingPunct="1">
              <a:defRPr sz="1200"/>
            </a:lvl1pPr>
          </a:lstStyle>
          <a:p>
            <a:pPr>
              <a:defRPr/>
            </a:pPr>
            <a:fld id="{7BF85B95-5F65-46A4-8440-0674BDC11CC4}" type="datetimeFigureOut">
              <a:rPr lang="lv-LV"/>
              <a:pPr>
                <a:defRPr/>
              </a:pPr>
              <a:t>14.12.2017</a:t>
            </a:fld>
            <a:endParaRPr lang="lv-LV"/>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lv-LV"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lv-LV" noProof="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hangingPunct="1">
              <a:defRPr sz="1200"/>
            </a:lvl1pPr>
          </a:lstStyle>
          <a:p>
            <a:pPr>
              <a:defRPr/>
            </a:pPr>
            <a:endParaRPr lang="lv-LV"/>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hangingPunct="1">
              <a:defRPr sz="1200"/>
            </a:lvl1pPr>
          </a:lstStyle>
          <a:p>
            <a:pPr>
              <a:defRPr/>
            </a:pPr>
            <a:fld id="{2448942E-5A9B-453B-951C-3CF16C2F5083}" type="slidenum">
              <a:rPr lang="lv-LV"/>
              <a:pPr>
                <a:defRPr/>
              </a:pPr>
              <a:t>‹#›</a:t>
            </a:fld>
            <a:endParaRPr lang="lv-LV"/>
          </a:p>
        </p:txBody>
      </p:sp>
    </p:spTree>
    <p:extLst>
      <p:ext uri="{BB962C8B-B14F-4D97-AF65-F5344CB8AC3E}">
        <p14:creationId xmlns:p14="http://schemas.microsoft.com/office/powerpoint/2010/main" val="202669024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2448942E-5A9B-453B-951C-3CF16C2F5083}" type="slidenum">
              <a:rPr lang="lv-LV" smtClean="0"/>
              <a:pPr>
                <a:defRPr/>
              </a:pPr>
              <a:t>9</a:t>
            </a:fld>
            <a:endParaRPr lang="lv-LV"/>
          </a:p>
        </p:txBody>
      </p:sp>
    </p:spTree>
    <p:extLst>
      <p:ext uri="{BB962C8B-B14F-4D97-AF65-F5344CB8AC3E}">
        <p14:creationId xmlns:p14="http://schemas.microsoft.com/office/powerpoint/2010/main" val="1918134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36C8261A-59BB-4E7D-9D64-1F8D288B6BE5}" type="datetimeFigureOut">
              <a:rPr lang="en-GB" smtClean="0"/>
              <a:t>14/12/2017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44B166E-4C97-4AE1-8EF7-DD03D504535B}" type="slidenum">
              <a:rPr lang="en-GB" smtClean="0"/>
              <a:t>‹#›</a:t>
            </a:fld>
            <a:endParaRPr lang="en-GB"/>
          </a:p>
        </p:txBody>
      </p:sp>
    </p:spTree>
    <p:extLst>
      <p:ext uri="{BB962C8B-B14F-4D97-AF65-F5344CB8AC3E}">
        <p14:creationId xmlns:p14="http://schemas.microsoft.com/office/powerpoint/2010/main" val="25633908"/>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Aktivitāte notiek biedrības „Passive House Latvija” īstenotā projekta „Industriālas energoefektivitātes klasteris” ietvaros </a:t>
            </a:r>
          </a:p>
        </p:txBody>
      </p:sp>
      <p:sp>
        <p:nvSpPr>
          <p:cNvPr id="6" name="Slide Number Placeholder 5"/>
          <p:cNvSpPr>
            <a:spLocks noGrp="1"/>
          </p:cNvSpPr>
          <p:nvPr>
            <p:ph type="sldNum" sz="quarter" idx="12"/>
          </p:nvPr>
        </p:nvSpPr>
        <p:spPr/>
        <p:txBody>
          <a:bodyPr/>
          <a:lstStyle/>
          <a:p>
            <a:pPr>
              <a:defRPr/>
            </a:pPr>
            <a:fld id="{6D48667A-A572-4E83-930C-AF80721A4CA9}" type="slidenum">
              <a:rPr lang="en-US" smtClean="0"/>
              <a:pPr>
                <a:defRPr/>
              </a:pPr>
              <a:t>‹#›</a:t>
            </a:fld>
            <a:endParaRPr lang="en-US"/>
          </a:p>
        </p:txBody>
      </p:sp>
    </p:spTree>
    <p:extLst>
      <p:ext uri="{BB962C8B-B14F-4D97-AF65-F5344CB8AC3E}">
        <p14:creationId xmlns:p14="http://schemas.microsoft.com/office/powerpoint/2010/main" val="4080647746"/>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Aktivitāte notiek biedrības „Passive House Latvija” īstenotā projekta „Industriālas energoefektivitātes klasteris” ietvaros </a:t>
            </a:r>
          </a:p>
        </p:txBody>
      </p:sp>
      <p:sp>
        <p:nvSpPr>
          <p:cNvPr id="6" name="Slide Number Placeholder 5"/>
          <p:cNvSpPr>
            <a:spLocks noGrp="1"/>
          </p:cNvSpPr>
          <p:nvPr>
            <p:ph type="sldNum" sz="quarter" idx="12"/>
          </p:nvPr>
        </p:nvSpPr>
        <p:spPr/>
        <p:txBody>
          <a:bodyPr/>
          <a:lstStyle/>
          <a:p>
            <a:pPr>
              <a:defRPr/>
            </a:pPr>
            <a:fld id="{CFFC0EC9-61D0-409F-B4B2-4BCBDAF9744A}" type="slidenum">
              <a:rPr lang="en-US" smtClean="0"/>
              <a:pPr>
                <a:defRPr/>
              </a:pPr>
              <a:t>‹#›</a:t>
            </a:fld>
            <a:endParaRPr lang="en-US"/>
          </a:p>
        </p:txBody>
      </p:sp>
    </p:spTree>
    <p:extLst>
      <p:ext uri="{BB962C8B-B14F-4D97-AF65-F5344CB8AC3E}">
        <p14:creationId xmlns:p14="http://schemas.microsoft.com/office/powerpoint/2010/main" val="2943962433"/>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Title 6"/>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37551372"/>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Rectangle 3"/>
          <p:cNvSpPr>
            <a:spLocks noGrp="1" noChangeArrowheads="1"/>
          </p:cNvSpPr>
          <p:nvPr>
            <p:ph type="sldNum" idx="10"/>
          </p:nvPr>
        </p:nvSpPr>
        <p:spPr/>
        <p:txBody>
          <a:bodyPr/>
          <a:lstStyle>
            <a:lvl1pPr fontAlgn="base">
              <a:spcBef>
                <a:spcPct val="0"/>
              </a:spcBef>
              <a:spcAft>
                <a:spcPct val="0"/>
              </a:spcAft>
              <a:defRPr>
                <a:latin typeface="Arial" panose="020B0604020202020204" pitchFamily="34" charset="0"/>
              </a:defRPr>
            </a:lvl1pPr>
          </a:lstStyle>
          <a:p>
            <a:pPr>
              <a:defRPr/>
            </a:pPr>
            <a:fld id="{CCDBA11A-BC18-4D35-8E52-28CEA802043C}" type="slidenum">
              <a:rPr lang="en-GB"/>
              <a:pPr>
                <a:defRPr/>
              </a:pPr>
              <a:t>‹#›</a:t>
            </a:fld>
            <a:endParaRPr lang="en-GB"/>
          </a:p>
        </p:txBody>
      </p:sp>
    </p:spTree>
    <p:extLst>
      <p:ext uri="{BB962C8B-B14F-4D97-AF65-F5344CB8AC3E}">
        <p14:creationId xmlns:p14="http://schemas.microsoft.com/office/powerpoint/2010/main" val="2589280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84666"/>
            <a:ext cx="10515600" cy="978430"/>
          </a:xfrm>
        </p:spPr>
        <p:txBody>
          <a:bodyPr>
            <a:normAutofit/>
          </a:bodyPr>
          <a:lstStyle>
            <a:lvl1pPr>
              <a:defRPr sz="3400"/>
            </a:lvl1pPr>
          </a:lstStyle>
          <a:p>
            <a:r>
              <a:rPr lang="en-US"/>
              <a:t>Click to edit Master title style</a:t>
            </a:r>
            <a:endParaRPr lang="en-GB"/>
          </a:p>
        </p:txBody>
      </p:sp>
      <p:sp>
        <p:nvSpPr>
          <p:cNvPr id="3" name="Content Placeholder 2"/>
          <p:cNvSpPr>
            <a:spLocks noGrp="1"/>
          </p:cNvSpPr>
          <p:nvPr>
            <p:ph idx="1"/>
          </p:nvPr>
        </p:nvSpPr>
        <p:spPr/>
        <p:txBody>
          <a:bodyPr>
            <a:normAutofit/>
          </a:bodyPr>
          <a:lstStyle>
            <a:lvl1pPr>
              <a:defRPr sz="1800"/>
            </a:lvl1pPr>
            <a:lvl2pPr>
              <a:defRPr sz="1800"/>
            </a:lvl2pPr>
            <a:lvl3pPr>
              <a:defRPr sz="1800"/>
            </a:lvl3pPr>
            <a:lvl4pPr>
              <a:defRPr sz="1800"/>
            </a:lvl4pPr>
            <a:lvl5pP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6C8261A-59BB-4E7D-9D64-1F8D288B6BE5}" type="datetimeFigureOut">
              <a:rPr lang="en-GB" smtClean="0"/>
              <a:t>14/12/2017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44B166E-4C97-4AE1-8EF7-DD03D504535B}" type="slidenum">
              <a:rPr lang="en-GB" smtClean="0"/>
              <a:t>‹#›</a:t>
            </a:fld>
            <a:endParaRPr lang="en-GB"/>
          </a:p>
        </p:txBody>
      </p:sp>
    </p:spTree>
    <p:extLst>
      <p:ext uri="{BB962C8B-B14F-4D97-AF65-F5344CB8AC3E}">
        <p14:creationId xmlns:p14="http://schemas.microsoft.com/office/powerpoint/2010/main" val="277343039"/>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Aktivitāte notiek biedrības „Passive House Latvija” īstenotā projekta „Industriālas energoefektivitātes klasteris” ietvaros </a:t>
            </a:r>
          </a:p>
        </p:txBody>
      </p:sp>
      <p:sp>
        <p:nvSpPr>
          <p:cNvPr id="6" name="Slide Number Placeholder 5"/>
          <p:cNvSpPr>
            <a:spLocks noGrp="1"/>
          </p:cNvSpPr>
          <p:nvPr>
            <p:ph type="sldNum" sz="quarter" idx="12"/>
          </p:nvPr>
        </p:nvSpPr>
        <p:spPr/>
        <p:txBody>
          <a:bodyPr/>
          <a:lstStyle/>
          <a:p>
            <a:pPr>
              <a:defRPr/>
            </a:pPr>
            <a:fld id="{CA8C3F37-D847-45DE-BC49-B394945A89BD}" type="slidenum">
              <a:rPr lang="en-US" smtClean="0"/>
              <a:pPr>
                <a:defRPr/>
              </a:pPr>
              <a:t>‹#›</a:t>
            </a:fld>
            <a:endParaRPr lang="en-US"/>
          </a:p>
        </p:txBody>
      </p:sp>
    </p:spTree>
    <p:extLst>
      <p:ext uri="{BB962C8B-B14F-4D97-AF65-F5344CB8AC3E}">
        <p14:creationId xmlns:p14="http://schemas.microsoft.com/office/powerpoint/2010/main" val="1465180629"/>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83609"/>
            <a:ext cx="10515600" cy="1325563"/>
          </a:xfrm>
        </p:spPr>
        <p:txBody>
          <a:bodyPr>
            <a:normAutofit/>
          </a:bodyPr>
          <a:lstStyle>
            <a:lvl1pPr>
              <a:defRPr sz="3200"/>
            </a:lvl1p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normAutofit/>
          </a:bodyPr>
          <a:lstStyle>
            <a:lvl1pPr>
              <a:defRPr sz="1800"/>
            </a:lvl1pPr>
            <a:lvl2pPr>
              <a:defRPr sz="1800"/>
            </a:lvl2pPr>
            <a:lvl3pPr>
              <a:defRPr sz="1800"/>
            </a:lvl3pPr>
            <a:lvl4pPr>
              <a:defRPr sz="1800"/>
            </a:lvl4pPr>
            <a:lvl5pP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normAutofit/>
          </a:bodyPr>
          <a:lstStyle>
            <a:lvl1pPr>
              <a:defRPr sz="1800"/>
            </a:lvl1pPr>
            <a:lvl2pPr>
              <a:defRPr sz="1800"/>
            </a:lvl2pPr>
            <a:lvl3pPr>
              <a:defRPr sz="1800"/>
            </a:lvl3pPr>
            <a:lvl4pPr>
              <a:defRPr sz="1800"/>
            </a:lvl4pPr>
            <a:lvl5pP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Aktivitāte notiek biedrības „Passive House Latvija” īstenotā projekta „Industriālas energoefektivitātes klasteris” ietvaros </a:t>
            </a:r>
          </a:p>
        </p:txBody>
      </p:sp>
      <p:sp>
        <p:nvSpPr>
          <p:cNvPr id="7" name="Slide Number Placeholder 6"/>
          <p:cNvSpPr>
            <a:spLocks noGrp="1"/>
          </p:cNvSpPr>
          <p:nvPr>
            <p:ph type="sldNum" sz="quarter" idx="12"/>
          </p:nvPr>
        </p:nvSpPr>
        <p:spPr/>
        <p:txBody>
          <a:bodyPr/>
          <a:lstStyle/>
          <a:p>
            <a:pPr>
              <a:defRPr/>
            </a:pPr>
            <a:fld id="{2BEDBEB5-5EC9-4BA0-BEA8-A1E7A77BC281}" type="slidenum">
              <a:rPr lang="en-US" smtClean="0"/>
              <a:pPr>
                <a:defRPr/>
              </a:pPr>
              <a:t>‹#›</a:t>
            </a:fld>
            <a:endParaRPr lang="en-US"/>
          </a:p>
        </p:txBody>
      </p:sp>
    </p:spTree>
    <p:extLst>
      <p:ext uri="{BB962C8B-B14F-4D97-AF65-F5344CB8AC3E}">
        <p14:creationId xmlns:p14="http://schemas.microsoft.com/office/powerpoint/2010/main" val="2270238061"/>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8200" y="62177"/>
            <a:ext cx="10515600" cy="962289"/>
          </a:xfrm>
        </p:spPr>
        <p:txBody>
          <a:bodyPr>
            <a:normAutofit/>
          </a:bodyPr>
          <a:lstStyle>
            <a:lvl1pPr>
              <a:defRPr sz="3400"/>
            </a:lvl1p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r>
              <a:rPr lang="en-US"/>
              <a:t>Aktivitāte notiek biedrības „Passive House Latvija” īstenotā projekta „Industriālas energoefektivitātes klasteris” ietvaros </a:t>
            </a:r>
          </a:p>
        </p:txBody>
      </p:sp>
      <p:sp>
        <p:nvSpPr>
          <p:cNvPr id="9" name="Slide Number Placeholder 8"/>
          <p:cNvSpPr>
            <a:spLocks noGrp="1"/>
          </p:cNvSpPr>
          <p:nvPr>
            <p:ph type="sldNum" sz="quarter" idx="12"/>
          </p:nvPr>
        </p:nvSpPr>
        <p:spPr/>
        <p:txBody>
          <a:bodyPr/>
          <a:lstStyle/>
          <a:p>
            <a:pPr>
              <a:defRPr/>
            </a:pPr>
            <a:fld id="{5054FC62-D7A5-4B93-92F0-53E48116A56A}" type="slidenum">
              <a:rPr lang="en-US" smtClean="0"/>
              <a:pPr>
                <a:defRPr/>
              </a:pPr>
              <a:t>‹#›</a:t>
            </a:fld>
            <a:endParaRPr lang="en-US"/>
          </a:p>
        </p:txBody>
      </p:sp>
    </p:spTree>
    <p:extLst>
      <p:ext uri="{BB962C8B-B14F-4D97-AF65-F5344CB8AC3E}">
        <p14:creationId xmlns:p14="http://schemas.microsoft.com/office/powerpoint/2010/main" val="1487392868"/>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102660"/>
            <a:ext cx="10515600" cy="896408"/>
          </a:xfrm>
        </p:spPr>
        <p:txBody>
          <a:bodyPr>
            <a:normAutofit/>
          </a:bodyPr>
          <a:lstStyle>
            <a:lvl1pPr>
              <a:defRPr sz="3400"/>
            </a:lvl1pPr>
          </a:lstStyle>
          <a:p>
            <a:r>
              <a:rPr lang="en-US"/>
              <a:t>Click to edit Master title style</a:t>
            </a:r>
            <a:endParaRPr lang="en-GB"/>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Aktivitāte notiek biedrības „Passive House Latvija” īstenotā projekta „Industriālas energoefektivitātes klasteris” ietvaros </a:t>
            </a:r>
          </a:p>
        </p:txBody>
      </p:sp>
      <p:sp>
        <p:nvSpPr>
          <p:cNvPr id="5" name="Slide Number Placeholder 4"/>
          <p:cNvSpPr>
            <a:spLocks noGrp="1"/>
          </p:cNvSpPr>
          <p:nvPr>
            <p:ph type="sldNum" sz="quarter" idx="12"/>
          </p:nvPr>
        </p:nvSpPr>
        <p:spPr/>
        <p:txBody>
          <a:bodyPr/>
          <a:lstStyle/>
          <a:p>
            <a:pPr>
              <a:defRPr/>
            </a:pPr>
            <a:fld id="{0A7C1912-F78D-40F8-99C1-D7425564C2B5}" type="slidenum">
              <a:rPr lang="en-US" smtClean="0"/>
              <a:pPr>
                <a:defRPr/>
              </a:pPr>
              <a:t>‹#›</a:t>
            </a:fld>
            <a:endParaRPr lang="en-US"/>
          </a:p>
        </p:txBody>
      </p:sp>
    </p:spTree>
    <p:extLst>
      <p:ext uri="{BB962C8B-B14F-4D97-AF65-F5344CB8AC3E}">
        <p14:creationId xmlns:p14="http://schemas.microsoft.com/office/powerpoint/2010/main" val="2524109365"/>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r>
              <a:rPr lang="en-US"/>
              <a:t>Aktivitāte notiek biedrības „Passive House Latvija” īstenotā projekta „Industriālas energoefektivitātes klasteris” ietvaros </a:t>
            </a:r>
          </a:p>
        </p:txBody>
      </p:sp>
      <p:sp>
        <p:nvSpPr>
          <p:cNvPr id="4" name="Slide Number Placeholder 3"/>
          <p:cNvSpPr>
            <a:spLocks noGrp="1"/>
          </p:cNvSpPr>
          <p:nvPr>
            <p:ph type="sldNum" sz="quarter" idx="12"/>
          </p:nvPr>
        </p:nvSpPr>
        <p:spPr/>
        <p:txBody>
          <a:bodyPr/>
          <a:lstStyle/>
          <a:p>
            <a:pPr>
              <a:defRPr/>
            </a:pPr>
            <a:fld id="{B916252B-22D1-48B0-9F8E-BE0D6A2301D9}" type="slidenum">
              <a:rPr lang="en-US" smtClean="0"/>
              <a:pPr>
                <a:defRPr/>
              </a:pPr>
              <a:t>‹#›</a:t>
            </a:fld>
            <a:endParaRPr lang="en-US"/>
          </a:p>
        </p:txBody>
      </p:sp>
    </p:spTree>
    <p:extLst>
      <p:ext uri="{BB962C8B-B14F-4D97-AF65-F5344CB8AC3E}">
        <p14:creationId xmlns:p14="http://schemas.microsoft.com/office/powerpoint/2010/main" val="2938165619"/>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Aktivitāte notiek biedrības „Passive House Latvija” īstenotā projekta „Industriālas energoefektivitātes klasteris” ietvaros </a:t>
            </a:r>
          </a:p>
        </p:txBody>
      </p:sp>
      <p:sp>
        <p:nvSpPr>
          <p:cNvPr id="7" name="Slide Number Placeholder 6"/>
          <p:cNvSpPr>
            <a:spLocks noGrp="1"/>
          </p:cNvSpPr>
          <p:nvPr>
            <p:ph type="sldNum" sz="quarter" idx="12"/>
          </p:nvPr>
        </p:nvSpPr>
        <p:spPr/>
        <p:txBody>
          <a:bodyPr/>
          <a:lstStyle/>
          <a:p>
            <a:pPr>
              <a:defRPr/>
            </a:pPr>
            <a:fld id="{F4D45699-06AB-4A9E-9DAA-1987EFC64130}" type="slidenum">
              <a:rPr lang="en-US" smtClean="0"/>
              <a:pPr>
                <a:defRPr/>
              </a:pPr>
              <a:t>‹#›</a:t>
            </a:fld>
            <a:endParaRPr lang="en-US"/>
          </a:p>
        </p:txBody>
      </p:sp>
    </p:spTree>
    <p:extLst>
      <p:ext uri="{BB962C8B-B14F-4D97-AF65-F5344CB8AC3E}">
        <p14:creationId xmlns:p14="http://schemas.microsoft.com/office/powerpoint/2010/main" val="1666460081"/>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Aktivitāte notiek biedrības „Passive House Latvija” īstenotā projekta „Industriālas energoefektivitātes klasteris” ietvaros </a:t>
            </a:r>
          </a:p>
        </p:txBody>
      </p:sp>
      <p:sp>
        <p:nvSpPr>
          <p:cNvPr id="7" name="Slide Number Placeholder 6"/>
          <p:cNvSpPr>
            <a:spLocks noGrp="1"/>
          </p:cNvSpPr>
          <p:nvPr>
            <p:ph type="sldNum" sz="quarter" idx="12"/>
          </p:nvPr>
        </p:nvSpPr>
        <p:spPr/>
        <p:txBody>
          <a:bodyPr/>
          <a:lstStyle/>
          <a:p>
            <a:pPr>
              <a:defRPr/>
            </a:pPr>
            <a:fld id="{9E7EB688-565A-4663-8A68-FAC575603460}" type="slidenum">
              <a:rPr lang="en-US" smtClean="0"/>
              <a:pPr>
                <a:defRPr/>
              </a:pPr>
              <a:t>‹#›</a:t>
            </a:fld>
            <a:endParaRPr lang="en-US"/>
          </a:p>
        </p:txBody>
      </p:sp>
    </p:spTree>
    <p:extLst>
      <p:ext uri="{BB962C8B-B14F-4D97-AF65-F5344CB8AC3E}">
        <p14:creationId xmlns:p14="http://schemas.microsoft.com/office/powerpoint/2010/main" val="3830982766"/>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US"/>
              <a:t>Aktivitāte notiek biedrības „Passive House Latvija” īstenotā projekta „Industriālas energoefektivitātes klasteris” ietvaros </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B44FE2C0-48E7-48F4-B5EF-12595CEBEB3D}" type="slidenum">
              <a:rPr lang="en-US" smtClean="0"/>
              <a:pPr>
                <a:defRPr/>
              </a:pPr>
              <a:t>‹#›</a:t>
            </a:fld>
            <a:endParaRPr lang="en-US"/>
          </a:p>
        </p:txBody>
      </p:sp>
    </p:spTree>
    <p:extLst>
      <p:ext uri="{BB962C8B-B14F-4D97-AF65-F5344CB8AC3E}">
        <p14:creationId xmlns:p14="http://schemas.microsoft.com/office/powerpoint/2010/main" val="4289461855"/>
      </p:ext>
    </p:extLst>
  </p:cSld>
  <p:clrMap bg1="lt1" tx1="dk1" bg2="lt2" tx2="dk2" accent1="accent1" accent2="accent2" accent3="accent3" accent4="accent4" accent5="accent5" accent6="accent6" hlink="hlink" folHlink="folHlink"/>
  <p:sldLayoutIdLst>
    <p:sldLayoutId id="2147484229" r:id="rId1"/>
    <p:sldLayoutId id="2147484230" r:id="rId2"/>
    <p:sldLayoutId id="2147484231" r:id="rId3"/>
    <p:sldLayoutId id="2147484232" r:id="rId4"/>
    <p:sldLayoutId id="2147484233" r:id="rId5"/>
    <p:sldLayoutId id="2147484234" r:id="rId6"/>
    <p:sldLayoutId id="2147484235" r:id="rId7"/>
    <p:sldLayoutId id="2147484236" r:id="rId8"/>
    <p:sldLayoutId id="2147484237" r:id="rId9"/>
    <p:sldLayoutId id="2147484238" r:id="rId10"/>
    <p:sldLayoutId id="2147484239" r:id="rId11"/>
    <p:sldLayoutId id="2147484225" r:id="rId12"/>
    <p:sldLayoutId id="2147484227" r:id="rId13"/>
  </p:sldLayoutIdLst>
  <p:transition spd="med">
    <p:fade/>
  </p:transition>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5.wmf"/><Relationship Id="rId7" Type="http://schemas.openxmlformats.org/officeDocument/2006/relationships/image" Target="../media/image29.emf"/><Relationship Id="rId2" Type="http://schemas.openxmlformats.org/officeDocument/2006/relationships/image" Target="../media/image24.emf"/><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wmf"/><Relationship Id="rId4" Type="http://schemas.openxmlformats.org/officeDocument/2006/relationships/image" Target="../media/image26.wmf"/><Relationship Id="rId9" Type="http://schemas.openxmlformats.org/officeDocument/2006/relationships/image" Target="../media/image31.jpeg"/></Relationships>
</file>

<file path=ppt/slides/_rels/slide16.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33.jpeg"/><Relationship Id="rId7" Type="http://schemas.openxmlformats.org/officeDocument/2006/relationships/diagramQuickStyle" Target="../diagrams/quickStyle1.xml"/><Relationship Id="rId2" Type="http://schemas.openxmlformats.org/officeDocument/2006/relationships/image" Target="../media/image32.jpeg"/><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image" Target="../media/image35.jpeg"/><Relationship Id="rId4" Type="http://schemas.openxmlformats.org/officeDocument/2006/relationships/image" Target="../media/image34.png"/><Relationship Id="rId9" Type="http://schemas.microsoft.com/office/2007/relationships/diagramDrawing" Target="../diagrams/drawing1.xml"/></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2.emf"/><Relationship Id="rId7"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9.jpeg"/><Relationship Id="rId4" Type="http://schemas.openxmlformats.org/officeDocument/2006/relationships/image" Target="../media/image1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ctrTitle"/>
          </p:nvPr>
        </p:nvSpPr>
        <p:spPr>
          <a:xfrm>
            <a:off x="1847528" y="2636913"/>
            <a:ext cx="7623175" cy="1692350"/>
          </a:xfrm>
        </p:spPr>
        <p:txBody>
          <a:bodyPr>
            <a:normAutofit fontScale="90000"/>
          </a:bodyPr>
          <a:lstStyle/>
          <a:p>
            <a:r>
              <a:rPr lang="en-GB" dirty="0"/>
              <a:t>Ventilation and modular HVAC systems</a:t>
            </a:r>
            <a:endParaRPr lang="en-US" altLang="lv-LV" dirty="0"/>
          </a:p>
        </p:txBody>
      </p:sp>
      <p:sp>
        <p:nvSpPr>
          <p:cNvPr id="3" name="Rectangle 2">
            <a:extLst>
              <a:ext uri="{FF2B5EF4-FFF2-40B4-BE49-F238E27FC236}">
                <a16:creationId xmlns:a16="http://schemas.microsoft.com/office/drawing/2014/main" id="{F55E30BA-ED18-44BE-86D2-8B559FEFF517}"/>
              </a:ext>
            </a:extLst>
          </p:cNvPr>
          <p:cNvSpPr txBox="1">
            <a:spLocks noChangeArrowheads="1"/>
          </p:cNvSpPr>
          <p:nvPr/>
        </p:nvSpPr>
        <p:spPr>
          <a:xfrm>
            <a:off x="479376" y="1456004"/>
            <a:ext cx="7992888" cy="108012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lv-LV" sz="4600" dirty="0"/>
              <a:t>MORE-CONENCT </a:t>
            </a:r>
            <a:r>
              <a:rPr lang="en-US" sz="4600" dirty="0"/>
              <a:t>4th</a:t>
            </a:r>
            <a:r>
              <a:rPr lang="lv-LV" sz="4600" dirty="0"/>
              <a:t> </a:t>
            </a:r>
            <a:r>
              <a:rPr lang="en-US" sz="4600" dirty="0"/>
              <a:t>training module</a:t>
            </a:r>
            <a:endParaRPr lang="en-US" altLang="lv-LV" sz="4600" dirty="0"/>
          </a:p>
        </p:txBody>
      </p:sp>
      <p:sp>
        <p:nvSpPr>
          <p:cNvPr id="2" name="Rectangle 1">
            <a:extLst>
              <a:ext uri="{FF2B5EF4-FFF2-40B4-BE49-F238E27FC236}">
                <a16:creationId xmlns:a16="http://schemas.microsoft.com/office/drawing/2014/main" id="{5DF0DE4A-AB31-4C6F-BB1E-A9C7F86DFAD4}"/>
              </a:ext>
            </a:extLst>
          </p:cNvPr>
          <p:cNvSpPr/>
          <p:nvPr/>
        </p:nvSpPr>
        <p:spPr>
          <a:xfrm>
            <a:off x="191344" y="4637908"/>
            <a:ext cx="6096000" cy="768287"/>
          </a:xfrm>
          <a:prstGeom prst="rect">
            <a:avLst/>
          </a:prstGeom>
        </p:spPr>
        <p:txBody>
          <a:bodyPr>
            <a:spAutoFit/>
          </a:bodyPr>
          <a:lstStyle/>
          <a:p>
            <a:pPr>
              <a:lnSpc>
                <a:spcPct val="107000"/>
              </a:lnSpc>
              <a:spcAft>
                <a:spcPts val="800"/>
              </a:spcAft>
            </a:pPr>
            <a:r>
              <a:rPr lang="en-US" b="1" dirty="0">
                <a:latin typeface="Calibri Light" panose="020F0302020204030204" pitchFamily="34" charset="0"/>
                <a:ea typeface="Calibri" panose="020F0502020204030204" pitchFamily="34" charset="0"/>
                <a:cs typeface="Times New Roman" panose="02020603050405020304" pitchFamily="18" charset="0"/>
              </a:rPr>
              <a:t>Duration: 4 hours</a:t>
            </a:r>
          </a:p>
          <a:p>
            <a:pPr>
              <a:lnSpc>
                <a:spcPct val="107000"/>
              </a:lnSpc>
              <a:spcAft>
                <a:spcPts val="800"/>
              </a:spcAft>
            </a:pPr>
            <a:r>
              <a:rPr lang="en-US" b="1">
                <a:latin typeface="Calibri Light" panose="020F0302020204030204" pitchFamily="34" charset="0"/>
                <a:ea typeface="Calibri" panose="020F0502020204030204" pitchFamily="34" charset="0"/>
                <a:cs typeface="Times New Roman" panose="02020603050405020304" pitchFamily="18" charset="0"/>
              </a:rPr>
              <a:t>Type: class room lectures</a:t>
            </a:r>
            <a:endParaRPr lang="en-US" b="1" dirty="0">
              <a:latin typeface="Calibri Light" panose="020F0302020204030204" pitchFamily="34" charset="0"/>
              <a:ea typeface="Calibri" panose="020F0502020204030204" pitchFamily="34" charset="0"/>
              <a:cs typeface="Times New Roman" panose="02020603050405020304" pitchFamily="18" charset="0"/>
            </a:endParaRPr>
          </a:p>
        </p:txBody>
      </p:sp>
      <p:pic>
        <p:nvPicPr>
          <p:cNvPr id="5" name="Picture 4" descr="Picture1">
            <a:extLst>
              <a:ext uri="{FF2B5EF4-FFF2-40B4-BE49-F238E27FC236}">
                <a16:creationId xmlns:a16="http://schemas.microsoft.com/office/drawing/2014/main" id="{393FF63E-D564-4923-A68E-B19A4F410B8A}"/>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423592" y="5909047"/>
            <a:ext cx="7413423" cy="766376"/>
          </a:xfrm>
          <a:prstGeom prst="rect">
            <a:avLst/>
          </a:prstGeom>
          <a:noFill/>
          <a:ln>
            <a:noFill/>
          </a:ln>
        </p:spPr>
      </p:pic>
      <p:pic>
        <p:nvPicPr>
          <p:cNvPr id="6" name="Picture 5">
            <a:extLst>
              <a:ext uri="{FF2B5EF4-FFF2-40B4-BE49-F238E27FC236}">
                <a16:creationId xmlns:a16="http://schemas.microsoft.com/office/drawing/2014/main" id="{4BE23AE3-5FE1-4D07-BD16-A8B39FDCDEB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5400" y="5855748"/>
            <a:ext cx="1294646" cy="854948"/>
          </a:xfrm>
          <a:prstGeom prst="rect">
            <a:avLst/>
          </a:prstGeom>
        </p:spPr>
      </p:pic>
      <p:sp>
        <p:nvSpPr>
          <p:cNvPr id="7" name="Rectangle 6">
            <a:extLst>
              <a:ext uri="{FF2B5EF4-FFF2-40B4-BE49-F238E27FC236}">
                <a16:creationId xmlns:a16="http://schemas.microsoft.com/office/drawing/2014/main" id="{FB894875-5492-4CB3-9957-DDB69855E5CC}"/>
              </a:ext>
            </a:extLst>
          </p:cNvPr>
          <p:cNvSpPr/>
          <p:nvPr/>
        </p:nvSpPr>
        <p:spPr>
          <a:xfrm>
            <a:off x="8324847" y="4443560"/>
            <a:ext cx="3024336" cy="388696"/>
          </a:xfrm>
          <a:prstGeom prst="rect">
            <a:avLst/>
          </a:prstGeom>
        </p:spPr>
        <p:txBody>
          <a:bodyPr wrap="square">
            <a:spAutoFit/>
          </a:bodyPr>
          <a:lstStyle/>
          <a:p>
            <a:pPr>
              <a:lnSpc>
                <a:spcPct val="107000"/>
              </a:lnSpc>
              <a:spcAft>
                <a:spcPts val="800"/>
              </a:spcAft>
            </a:pPr>
            <a:r>
              <a:rPr lang="lv-LV" b="1" dirty="0">
                <a:latin typeface="Calibri Light" panose="020F0302020204030204" pitchFamily="34" charset="0"/>
                <a:ea typeface="Calibri" panose="020F0502020204030204" pitchFamily="34" charset="0"/>
                <a:cs typeface="Times New Roman" panose="02020603050405020304" pitchFamily="18" charset="0"/>
              </a:rPr>
              <a:t>Dr.sc.ing. Anatolijs Borodiņecs</a:t>
            </a:r>
            <a:endParaRPr lang="en-US" dirty="0"/>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8A1FD-AE7D-4DC6-85F0-83C492CD9328}"/>
              </a:ext>
            </a:extLst>
          </p:cNvPr>
          <p:cNvSpPr>
            <a:spLocks noGrp="1"/>
          </p:cNvSpPr>
          <p:nvPr>
            <p:ph type="title"/>
          </p:nvPr>
        </p:nvSpPr>
        <p:spPr/>
        <p:txBody>
          <a:bodyPr/>
          <a:lstStyle/>
          <a:p>
            <a:r>
              <a:rPr lang="en-GB" dirty="0"/>
              <a:t>Ventilation type selection (3)</a:t>
            </a:r>
          </a:p>
        </p:txBody>
      </p:sp>
      <p:sp>
        <p:nvSpPr>
          <p:cNvPr id="4" name="Footer Placeholder 3">
            <a:extLst>
              <a:ext uri="{FF2B5EF4-FFF2-40B4-BE49-F238E27FC236}">
                <a16:creationId xmlns:a16="http://schemas.microsoft.com/office/drawing/2014/main" id="{181FE605-559B-4F59-992C-1C58A3F33F9F}"/>
              </a:ext>
            </a:extLst>
          </p:cNvPr>
          <p:cNvSpPr>
            <a:spLocks noGrp="1"/>
          </p:cNvSpPr>
          <p:nvPr>
            <p:ph type="ftr" sz="quarter" idx="11"/>
          </p:nvPr>
        </p:nvSpPr>
        <p:spPr/>
        <p:txBody>
          <a:bodyPr/>
          <a:lstStyle/>
          <a:p>
            <a:endParaRPr lang="en-GB"/>
          </a:p>
        </p:txBody>
      </p:sp>
      <p:pic>
        <p:nvPicPr>
          <p:cNvPr id="5" name="Picture 2" descr="http://www.ventilation-system.com/images/image/prinzup-rabotu-twin-fresh-380-en.jpg">
            <a:extLst>
              <a:ext uri="{FF2B5EF4-FFF2-40B4-BE49-F238E27FC236}">
                <a16:creationId xmlns:a16="http://schemas.microsoft.com/office/drawing/2014/main" id="{3CC8971F-7342-4A12-BF98-8313A23007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59896" y="1286973"/>
            <a:ext cx="2954970" cy="257393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www.ventilation-system.com/images/image/TwinFresh-montag-700-en.jpg">
            <a:extLst>
              <a:ext uri="{FF2B5EF4-FFF2-40B4-BE49-F238E27FC236}">
                <a16:creationId xmlns:a16="http://schemas.microsoft.com/office/drawing/2014/main" id="{36DCD96C-7F3F-4CFD-92B9-A8C52B9DDC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00256" y="1221386"/>
            <a:ext cx="3716382" cy="402431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ttp://www.ventilation-system.com/images/image/TwinFresh-Standart-montag-1-700(1).jpg">
            <a:extLst>
              <a:ext uri="{FF2B5EF4-FFF2-40B4-BE49-F238E27FC236}">
                <a16:creationId xmlns:a16="http://schemas.microsoft.com/office/drawing/2014/main" id="{82A82AC2-A471-40F8-B8F2-CAB747CD1B8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9376" y="1700808"/>
            <a:ext cx="3475093" cy="22637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http://www.ventilation-system.com/images/image/TwinFresh-razletka-700-en.jpg">
            <a:extLst>
              <a:ext uri="{FF2B5EF4-FFF2-40B4-BE49-F238E27FC236}">
                <a16:creationId xmlns:a16="http://schemas.microsoft.com/office/drawing/2014/main" id="{BED4E105-A5E1-4194-8619-33411543B38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1824" y="4284060"/>
            <a:ext cx="3791765" cy="2405063"/>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36576571-6170-49F0-8FB7-AFB88D688ACE}"/>
              </a:ext>
            </a:extLst>
          </p:cNvPr>
          <p:cNvSpPr/>
          <p:nvPr/>
        </p:nvSpPr>
        <p:spPr>
          <a:xfrm>
            <a:off x="479376" y="4284060"/>
            <a:ext cx="3581400" cy="1384995"/>
          </a:xfrm>
          <a:prstGeom prst="rect">
            <a:avLst/>
          </a:prstGeom>
        </p:spPr>
        <p:txBody>
          <a:bodyPr wrap="square">
            <a:spAutoFit/>
          </a:bodyPr>
          <a:lstStyle/>
          <a:p>
            <a:pPr fontAlgn="t">
              <a:buFont typeface="Arial" panose="020B0604020202020204" pitchFamily="34" charset="0"/>
              <a:buChar char="•"/>
            </a:pPr>
            <a:r>
              <a:rPr lang="en-US" sz="1400" dirty="0">
                <a:solidFill>
                  <a:srgbClr val="333333"/>
                </a:solidFill>
                <a:latin typeface="Arial" panose="020B0604020202020204" pitchFamily="34" charset="0"/>
              </a:rPr>
              <a:t>High-tech ceramic energy accumulator with regenerating efficiency up to 90%</a:t>
            </a:r>
          </a:p>
          <a:p>
            <a:pPr fontAlgn="t">
              <a:buFont typeface="Arial" panose="020B0604020202020204" pitchFamily="34" charset="0"/>
              <a:buChar char="•"/>
            </a:pPr>
            <a:r>
              <a:rPr lang="en-US" sz="1400" dirty="0">
                <a:solidFill>
                  <a:srgbClr val="333333"/>
                </a:solidFill>
                <a:latin typeface="Arial" panose="020B0604020202020204" pitchFamily="34" charset="0"/>
              </a:rPr>
              <a:t>Reversible EC ventilator with low energy demand from 3.5 up to 6.1 W and safe voltage 12 V</a:t>
            </a:r>
            <a:endParaRPr lang="lv-LV" sz="1400" dirty="0">
              <a:solidFill>
                <a:srgbClr val="333333"/>
              </a:solidFill>
              <a:latin typeface="Arial" panose="020B0604020202020204" pitchFamily="34" charset="0"/>
            </a:endParaRPr>
          </a:p>
          <a:p>
            <a:pPr fontAlgn="t">
              <a:buFont typeface="Arial" panose="020B0604020202020204" pitchFamily="34" charset="0"/>
              <a:buChar char="•"/>
            </a:pPr>
            <a:r>
              <a:rPr lang="lv-LV" sz="1400" b="0" i="0" dirty="0">
                <a:solidFill>
                  <a:srgbClr val="333333"/>
                </a:solidFill>
                <a:effectLst/>
                <a:latin typeface="Arial" panose="020B0604020202020204" pitchFamily="34" charset="0"/>
              </a:rPr>
              <a:t>Cena ap 350 EUR gabalā</a:t>
            </a:r>
            <a:endParaRPr lang="en-US" sz="1400" b="0" i="0" dirty="0">
              <a:solidFill>
                <a:srgbClr val="333333"/>
              </a:solidFill>
              <a:effectLst/>
              <a:latin typeface="Arial" panose="020B0604020202020204" pitchFamily="34" charset="0"/>
            </a:endParaRPr>
          </a:p>
        </p:txBody>
      </p:sp>
    </p:spTree>
    <p:extLst>
      <p:ext uri="{BB962C8B-B14F-4D97-AF65-F5344CB8AC3E}">
        <p14:creationId xmlns:p14="http://schemas.microsoft.com/office/powerpoint/2010/main" val="1973046249"/>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10383D-FDFE-488E-835B-A14C62B55B2B}"/>
              </a:ext>
            </a:extLst>
          </p:cNvPr>
          <p:cNvSpPr>
            <a:spLocks noGrp="1"/>
          </p:cNvSpPr>
          <p:nvPr>
            <p:ph type="title"/>
          </p:nvPr>
        </p:nvSpPr>
        <p:spPr/>
        <p:txBody>
          <a:bodyPr/>
          <a:lstStyle/>
          <a:p>
            <a:r>
              <a:rPr lang="en-GB" dirty="0"/>
              <a:t>Ventilation type selection (4)</a:t>
            </a:r>
          </a:p>
        </p:txBody>
      </p:sp>
      <p:sp>
        <p:nvSpPr>
          <p:cNvPr id="4" name="Footer Placeholder 3">
            <a:extLst>
              <a:ext uri="{FF2B5EF4-FFF2-40B4-BE49-F238E27FC236}">
                <a16:creationId xmlns:a16="http://schemas.microsoft.com/office/drawing/2014/main" id="{D6E61792-A936-4469-B9EB-BD92171D4611}"/>
              </a:ext>
            </a:extLst>
          </p:cNvPr>
          <p:cNvSpPr>
            <a:spLocks noGrp="1"/>
          </p:cNvSpPr>
          <p:nvPr>
            <p:ph type="ftr" sz="quarter" idx="11"/>
          </p:nvPr>
        </p:nvSpPr>
        <p:spPr/>
        <p:txBody>
          <a:bodyPr/>
          <a:lstStyle/>
          <a:p>
            <a:endParaRPr lang="en-GB"/>
          </a:p>
        </p:txBody>
      </p:sp>
      <p:sp>
        <p:nvSpPr>
          <p:cNvPr id="5" name="Rectangle 4">
            <a:extLst>
              <a:ext uri="{FF2B5EF4-FFF2-40B4-BE49-F238E27FC236}">
                <a16:creationId xmlns:a16="http://schemas.microsoft.com/office/drawing/2014/main" id="{4E8CD73D-C887-48F1-8E70-B1EF70857D29}"/>
              </a:ext>
            </a:extLst>
          </p:cNvPr>
          <p:cNvSpPr/>
          <p:nvPr/>
        </p:nvSpPr>
        <p:spPr>
          <a:xfrm>
            <a:off x="194825" y="4941168"/>
            <a:ext cx="3410712" cy="600164"/>
          </a:xfrm>
          <a:prstGeom prst="rect">
            <a:avLst/>
          </a:prstGeom>
        </p:spPr>
        <p:txBody>
          <a:bodyPr wrap="square">
            <a:spAutoFit/>
          </a:bodyPr>
          <a:lstStyle/>
          <a:p>
            <a:pPr algn="ctr"/>
            <a:r>
              <a:rPr lang="en-US" sz="1100" dirty="0"/>
              <a:t>Decentralized ventilation system with apartment based mechanical supply and exhaust with apartment based heat recovery</a:t>
            </a:r>
            <a:endParaRPr lang="en-GB" sz="1100" dirty="0"/>
          </a:p>
        </p:txBody>
      </p:sp>
      <p:sp>
        <p:nvSpPr>
          <p:cNvPr id="6" name="Rectangle 5">
            <a:extLst>
              <a:ext uri="{FF2B5EF4-FFF2-40B4-BE49-F238E27FC236}">
                <a16:creationId xmlns:a16="http://schemas.microsoft.com/office/drawing/2014/main" id="{6339367A-D8E7-4714-9671-7B2A17A00A03}"/>
              </a:ext>
            </a:extLst>
          </p:cNvPr>
          <p:cNvSpPr/>
          <p:nvPr/>
        </p:nvSpPr>
        <p:spPr>
          <a:xfrm>
            <a:off x="8434017" y="4891440"/>
            <a:ext cx="3277690" cy="430887"/>
          </a:xfrm>
          <a:prstGeom prst="rect">
            <a:avLst/>
          </a:prstGeom>
        </p:spPr>
        <p:txBody>
          <a:bodyPr wrap="square">
            <a:spAutoFit/>
          </a:bodyPr>
          <a:lstStyle/>
          <a:p>
            <a:pPr algn="ctr"/>
            <a:r>
              <a:rPr lang="en-US" sz="1100" dirty="0"/>
              <a:t>Centralized ventilation system with building based mechanical supply and exhaust with heat recovery</a:t>
            </a:r>
            <a:endParaRPr lang="en-GB" sz="1100" dirty="0"/>
          </a:p>
        </p:txBody>
      </p:sp>
      <p:pic>
        <p:nvPicPr>
          <p:cNvPr id="9" name="Picture 2" descr="Attēlu rezultāti vaicājumam “komfovent”">
            <a:extLst>
              <a:ext uri="{FF2B5EF4-FFF2-40B4-BE49-F238E27FC236}">
                <a16:creationId xmlns:a16="http://schemas.microsoft.com/office/drawing/2014/main" id="{5177CB9C-B806-4BB4-BD3B-45D1FB03B6C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0726" y="5497587"/>
            <a:ext cx="1444994" cy="126984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7AD33C37-2E30-46AE-913A-2C5BD18F3DC7}"/>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1344" y="1340768"/>
            <a:ext cx="3410712" cy="3600400"/>
          </a:xfrm>
          <a:prstGeom prst="rect">
            <a:avLst/>
          </a:prstGeom>
          <a:noFill/>
          <a:ln>
            <a:noFill/>
          </a:ln>
        </p:spPr>
      </p:pic>
      <p:pic>
        <p:nvPicPr>
          <p:cNvPr id="11" name="Picture 10">
            <a:extLst>
              <a:ext uri="{FF2B5EF4-FFF2-40B4-BE49-F238E27FC236}">
                <a16:creationId xmlns:a16="http://schemas.microsoft.com/office/drawing/2014/main" id="{4E28F8D9-EB25-4459-8EC6-70388457E599}"/>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06978" y="1258532"/>
            <a:ext cx="3531768" cy="3600400"/>
          </a:xfrm>
          <a:prstGeom prst="rect">
            <a:avLst/>
          </a:prstGeom>
          <a:noFill/>
          <a:ln>
            <a:noFill/>
          </a:ln>
        </p:spPr>
      </p:pic>
      <p:graphicFrame>
        <p:nvGraphicFramePr>
          <p:cNvPr id="12" name="Table 11">
            <a:extLst>
              <a:ext uri="{FF2B5EF4-FFF2-40B4-BE49-F238E27FC236}">
                <a16:creationId xmlns:a16="http://schemas.microsoft.com/office/drawing/2014/main" id="{212A2256-5C3F-45D5-A119-20E0E9C23542}"/>
              </a:ext>
            </a:extLst>
          </p:cNvPr>
          <p:cNvGraphicFramePr>
            <a:graphicFrameLocks noGrp="1"/>
          </p:cNvGraphicFramePr>
          <p:nvPr>
            <p:extLst>
              <p:ext uri="{D42A27DB-BD31-4B8C-83A1-F6EECF244321}">
                <p14:modId xmlns:p14="http://schemas.microsoft.com/office/powerpoint/2010/main" val="3627190257"/>
              </p:ext>
            </p:extLst>
          </p:nvPr>
        </p:nvGraphicFramePr>
        <p:xfrm>
          <a:off x="3658164" y="1370115"/>
          <a:ext cx="4530090" cy="2438400"/>
        </p:xfrm>
        <a:graphic>
          <a:graphicData uri="http://schemas.openxmlformats.org/drawingml/2006/table">
            <a:tbl>
              <a:tblPr firstRow="1" firstCol="1" bandRow="1">
                <a:tableStyleId>{5C22544A-7EE6-4342-B048-85BDC9FD1C3A}</a:tableStyleId>
              </a:tblPr>
              <a:tblGrid>
                <a:gridCol w="1059180">
                  <a:extLst>
                    <a:ext uri="{9D8B030D-6E8A-4147-A177-3AD203B41FA5}">
                      <a16:colId xmlns:a16="http://schemas.microsoft.com/office/drawing/2014/main" val="4073691522"/>
                    </a:ext>
                  </a:extLst>
                </a:gridCol>
                <a:gridCol w="847090">
                  <a:extLst>
                    <a:ext uri="{9D8B030D-6E8A-4147-A177-3AD203B41FA5}">
                      <a16:colId xmlns:a16="http://schemas.microsoft.com/office/drawing/2014/main" val="2749467881"/>
                    </a:ext>
                  </a:extLst>
                </a:gridCol>
                <a:gridCol w="827405">
                  <a:extLst>
                    <a:ext uri="{9D8B030D-6E8A-4147-A177-3AD203B41FA5}">
                      <a16:colId xmlns:a16="http://schemas.microsoft.com/office/drawing/2014/main" val="3401165434"/>
                    </a:ext>
                  </a:extLst>
                </a:gridCol>
                <a:gridCol w="737235">
                  <a:extLst>
                    <a:ext uri="{9D8B030D-6E8A-4147-A177-3AD203B41FA5}">
                      <a16:colId xmlns:a16="http://schemas.microsoft.com/office/drawing/2014/main" val="1740258085"/>
                    </a:ext>
                  </a:extLst>
                </a:gridCol>
                <a:gridCol w="1059180">
                  <a:extLst>
                    <a:ext uri="{9D8B030D-6E8A-4147-A177-3AD203B41FA5}">
                      <a16:colId xmlns:a16="http://schemas.microsoft.com/office/drawing/2014/main" val="909421968"/>
                    </a:ext>
                  </a:extLst>
                </a:gridCol>
              </a:tblGrid>
              <a:tr h="0">
                <a:tc>
                  <a:txBody>
                    <a:bodyPr/>
                    <a:lstStyle/>
                    <a:p>
                      <a:pPr indent="0" algn="ctr" hangingPunct="0">
                        <a:lnSpc>
                          <a:spcPts val="1200"/>
                        </a:lnSpc>
                        <a:spcAft>
                          <a:spcPts val="0"/>
                        </a:spcAft>
                      </a:pPr>
                      <a:r>
                        <a:rPr lang="en-US" sz="1000" dirty="0">
                          <a:effectLst/>
                        </a:rPr>
                        <a:t>Name</a:t>
                      </a:r>
                      <a:endParaRPr lang="en-GB" sz="1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0" algn="ctr" hangingPunct="0">
                        <a:lnSpc>
                          <a:spcPts val="1200"/>
                        </a:lnSpc>
                        <a:spcAft>
                          <a:spcPts val="0"/>
                        </a:spcAft>
                      </a:pPr>
                      <a:r>
                        <a:rPr lang="en-US" sz="1000">
                          <a:effectLst/>
                        </a:rPr>
                        <a:t>Size</a:t>
                      </a:r>
                      <a:endParaRPr lang="en-GB"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0" algn="ctr" hangingPunct="0">
                        <a:lnSpc>
                          <a:spcPts val="1200"/>
                        </a:lnSpc>
                        <a:spcAft>
                          <a:spcPts val="0"/>
                        </a:spcAft>
                      </a:pPr>
                      <a:r>
                        <a:rPr lang="en-US" sz="1000">
                          <a:effectLst/>
                        </a:rPr>
                        <a:t>Units</a:t>
                      </a:r>
                      <a:endParaRPr lang="en-GB"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0" algn="ctr" hangingPunct="0">
                        <a:lnSpc>
                          <a:spcPts val="1200"/>
                        </a:lnSpc>
                        <a:spcAft>
                          <a:spcPts val="0"/>
                        </a:spcAft>
                      </a:pPr>
                      <a:r>
                        <a:rPr lang="en-US" sz="1000">
                          <a:effectLst/>
                        </a:rPr>
                        <a:t>Quantity</a:t>
                      </a:r>
                      <a:endParaRPr lang="en-GB"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0" algn="ctr" hangingPunct="0">
                        <a:lnSpc>
                          <a:spcPts val="1200"/>
                        </a:lnSpc>
                        <a:spcAft>
                          <a:spcPts val="0"/>
                        </a:spcAft>
                      </a:pPr>
                      <a:r>
                        <a:rPr lang="en-US" sz="1000">
                          <a:effectLst/>
                        </a:rPr>
                        <a:t>Average price in EU for one unit (EUR)</a:t>
                      </a:r>
                      <a:endParaRPr lang="en-GB" sz="10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917047407"/>
                  </a:ext>
                </a:extLst>
              </a:tr>
              <a:tr h="0">
                <a:tc>
                  <a:txBody>
                    <a:bodyPr/>
                    <a:lstStyle/>
                    <a:p>
                      <a:pPr indent="0" algn="ctr" hangingPunct="0">
                        <a:lnSpc>
                          <a:spcPts val="1200"/>
                        </a:lnSpc>
                        <a:spcAft>
                          <a:spcPts val="0"/>
                        </a:spcAft>
                      </a:pPr>
                      <a:r>
                        <a:rPr lang="en-US" sz="1000">
                          <a:effectLst/>
                        </a:rPr>
                        <a:t>AHU (140 m</a:t>
                      </a:r>
                      <a:r>
                        <a:rPr lang="en-US" sz="1000" baseline="30000">
                          <a:effectLst/>
                        </a:rPr>
                        <a:t>3</a:t>
                      </a:r>
                      <a:r>
                        <a:rPr lang="en-US" sz="1000">
                          <a:effectLst/>
                        </a:rPr>
                        <a:t>/h)</a:t>
                      </a:r>
                      <a:endParaRPr lang="en-GB"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0" algn="ctr" hangingPunct="0">
                        <a:lnSpc>
                          <a:spcPts val="1200"/>
                        </a:lnSpc>
                        <a:spcAft>
                          <a:spcPts val="0"/>
                        </a:spcAft>
                      </a:pPr>
                      <a:r>
                        <a:rPr lang="en-US" sz="1000">
                          <a:effectLst/>
                        </a:rPr>
                        <a:t>-</a:t>
                      </a:r>
                      <a:endParaRPr lang="en-GB"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0" algn="ctr" hangingPunct="0">
                        <a:lnSpc>
                          <a:spcPts val="1200"/>
                        </a:lnSpc>
                        <a:spcAft>
                          <a:spcPts val="0"/>
                        </a:spcAft>
                      </a:pPr>
                      <a:r>
                        <a:rPr lang="en-US" sz="1000">
                          <a:effectLst/>
                        </a:rPr>
                        <a:t>Pcs.</a:t>
                      </a:r>
                      <a:endParaRPr lang="en-GB"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0" algn="ctr" hangingPunct="0">
                        <a:lnSpc>
                          <a:spcPts val="1200"/>
                        </a:lnSpc>
                        <a:spcAft>
                          <a:spcPts val="0"/>
                        </a:spcAft>
                      </a:pPr>
                      <a:r>
                        <a:rPr lang="en-US" sz="1000">
                          <a:effectLst/>
                        </a:rPr>
                        <a:t>1</a:t>
                      </a:r>
                      <a:endParaRPr lang="en-GB"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0" algn="ctr" hangingPunct="0">
                        <a:lnSpc>
                          <a:spcPts val="1200"/>
                        </a:lnSpc>
                        <a:spcAft>
                          <a:spcPts val="0"/>
                        </a:spcAft>
                      </a:pPr>
                      <a:r>
                        <a:rPr lang="en-US" sz="1000" dirty="0">
                          <a:effectLst/>
                        </a:rPr>
                        <a:t>1800.00</a:t>
                      </a:r>
                      <a:endParaRPr lang="en-GB" sz="10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2375480575"/>
                  </a:ext>
                </a:extLst>
              </a:tr>
              <a:tr h="0">
                <a:tc>
                  <a:txBody>
                    <a:bodyPr/>
                    <a:lstStyle/>
                    <a:p>
                      <a:pPr indent="0" algn="ctr" hangingPunct="0">
                        <a:lnSpc>
                          <a:spcPts val="1200"/>
                        </a:lnSpc>
                        <a:spcAft>
                          <a:spcPts val="0"/>
                        </a:spcAft>
                      </a:pPr>
                      <a:r>
                        <a:rPr lang="en-US" sz="1000">
                          <a:effectLst/>
                        </a:rPr>
                        <a:t>Air intake grill</a:t>
                      </a:r>
                      <a:endParaRPr lang="en-GB"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0" algn="ctr" hangingPunct="0">
                        <a:lnSpc>
                          <a:spcPts val="1200"/>
                        </a:lnSpc>
                        <a:spcAft>
                          <a:spcPts val="0"/>
                        </a:spcAft>
                      </a:pPr>
                      <a:r>
                        <a:rPr lang="en-US" sz="1000">
                          <a:effectLst/>
                        </a:rPr>
                        <a:t>200x200 mm</a:t>
                      </a:r>
                      <a:endParaRPr lang="en-GB"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0" algn="ctr" hangingPunct="0">
                        <a:lnSpc>
                          <a:spcPts val="1200"/>
                        </a:lnSpc>
                        <a:spcAft>
                          <a:spcPts val="0"/>
                        </a:spcAft>
                      </a:pPr>
                      <a:r>
                        <a:rPr lang="en-US" sz="1000">
                          <a:effectLst/>
                        </a:rPr>
                        <a:t>Pcs.</a:t>
                      </a:r>
                      <a:endParaRPr lang="en-GB"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0" algn="ctr" hangingPunct="0">
                        <a:lnSpc>
                          <a:spcPts val="1200"/>
                        </a:lnSpc>
                        <a:spcAft>
                          <a:spcPts val="0"/>
                        </a:spcAft>
                      </a:pPr>
                      <a:r>
                        <a:rPr lang="en-US" sz="1000">
                          <a:effectLst/>
                        </a:rPr>
                        <a:t>1</a:t>
                      </a:r>
                      <a:endParaRPr lang="en-GB"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0" algn="ctr" hangingPunct="0">
                        <a:lnSpc>
                          <a:spcPts val="1200"/>
                        </a:lnSpc>
                        <a:spcAft>
                          <a:spcPts val="0"/>
                        </a:spcAft>
                      </a:pPr>
                      <a:r>
                        <a:rPr lang="en-US" sz="1000">
                          <a:effectLst/>
                        </a:rPr>
                        <a:t>40.00</a:t>
                      </a:r>
                      <a:endParaRPr lang="en-GB" sz="10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470368201"/>
                  </a:ext>
                </a:extLst>
              </a:tr>
              <a:tr h="0">
                <a:tc>
                  <a:txBody>
                    <a:bodyPr/>
                    <a:lstStyle/>
                    <a:p>
                      <a:pPr indent="0" algn="ctr" hangingPunct="0">
                        <a:lnSpc>
                          <a:spcPts val="1200"/>
                        </a:lnSpc>
                        <a:spcAft>
                          <a:spcPts val="0"/>
                        </a:spcAft>
                      </a:pPr>
                      <a:r>
                        <a:rPr lang="en-US" sz="1000">
                          <a:effectLst/>
                        </a:rPr>
                        <a:t>Extract air roof hood</a:t>
                      </a:r>
                      <a:endParaRPr lang="en-GB"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0" algn="ctr" hangingPunct="0">
                        <a:lnSpc>
                          <a:spcPts val="1200"/>
                        </a:lnSpc>
                        <a:spcAft>
                          <a:spcPts val="0"/>
                        </a:spcAft>
                      </a:pPr>
                      <a:r>
                        <a:rPr lang="en-US" sz="1000">
                          <a:effectLst/>
                        </a:rPr>
                        <a:t>Ø160 mm</a:t>
                      </a:r>
                      <a:endParaRPr lang="en-GB"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0" algn="ctr" hangingPunct="0">
                        <a:lnSpc>
                          <a:spcPts val="1200"/>
                        </a:lnSpc>
                        <a:spcAft>
                          <a:spcPts val="0"/>
                        </a:spcAft>
                      </a:pPr>
                      <a:r>
                        <a:rPr lang="en-US" sz="1000">
                          <a:effectLst/>
                        </a:rPr>
                        <a:t>Pcs.</a:t>
                      </a:r>
                      <a:endParaRPr lang="en-GB"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0" algn="ctr" hangingPunct="0">
                        <a:lnSpc>
                          <a:spcPts val="1200"/>
                        </a:lnSpc>
                        <a:spcAft>
                          <a:spcPts val="0"/>
                        </a:spcAft>
                      </a:pPr>
                      <a:r>
                        <a:rPr lang="en-US" sz="1000">
                          <a:effectLst/>
                        </a:rPr>
                        <a:t>1</a:t>
                      </a:r>
                      <a:endParaRPr lang="en-GB"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0" algn="ctr" hangingPunct="0">
                        <a:lnSpc>
                          <a:spcPts val="1200"/>
                        </a:lnSpc>
                        <a:spcAft>
                          <a:spcPts val="0"/>
                        </a:spcAft>
                      </a:pPr>
                      <a:r>
                        <a:rPr lang="en-US" sz="1000">
                          <a:effectLst/>
                        </a:rPr>
                        <a:t>200.00</a:t>
                      </a:r>
                      <a:endParaRPr lang="en-GB" sz="10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067871205"/>
                  </a:ext>
                </a:extLst>
              </a:tr>
              <a:tr h="0">
                <a:tc>
                  <a:txBody>
                    <a:bodyPr/>
                    <a:lstStyle/>
                    <a:p>
                      <a:pPr indent="0" algn="ctr" hangingPunct="0">
                        <a:lnSpc>
                          <a:spcPts val="1200"/>
                        </a:lnSpc>
                        <a:spcAft>
                          <a:spcPts val="0"/>
                        </a:spcAft>
                      </a:pPr>
                      <a:r>
                        <a:rPr lang="en-US" sz="1000">
                          <a:effectLst/>
                        </a:rPr>
                        <a:t>Air supply grill</a:t>
                      </a:r>
                      <a:endParaRPr lang="en-GB"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0" algn="ctr" hangingPunct="0">
                        <a:lnSpc>
                          <a:spcPts val="1200"/>
                        </a:lnSpc>
                        <a:spcAft>
                          <a:spcPts val="0"/>
                        </a:spcAft>
                      </a:pPr>
                      <a:r>
                        <a:rPr lang="en-US" sz="1000">
                          <a:effectLst/>
                        </a:rPr>
                        <a:t>200x100 mm</a:t>
                      </a:r>
                      <a:endParaRPr lang="en-GB"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0" algn="ctr" hangingPunct="0">
                        <a:lnSpc>
                          <a:spcPts val="1200"/>
                        </a:lnSpc>
                        <a:spcAft>
                          <a:spcPts val="0"/>
                        </a:spcAft>
                      </a:pPr>
                      <a:r>
                        <a:rPr lang="en-US" sz="1000">
                          <a:effectLst/>
                        </a:rPr>
                        <a:t>Pcs.</a:t>
                      </a:r>
                      <a:endParaRPr lang="en-GB"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0" algn="ctr" hangingPunct="0">
                        <a:lnSpc>
                          <a:spcPts val="1200"/>
                        </a:lnSpc>
                        <a:spcAft>
                          <a:spcPts val="0"/>
                        </a:spcAft>
                      </a:pPr>
                      <a:r>
                        <a:rPr lang="en-US" sz="1000">
                          <a:effectLst/>
                        </a:rPr>
                        <a:t>2</a:t>
                      </a:r>
                      <a:endParaRPr lang="en-GB"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0" algn="ctr" hangingPunct="0">
                        <a:lnSpc>
                          <a:spcPts val="1200"/>
                        </a:lnSpc>
                        <a:spcAft>
                          <a:spcPts val="0"/>
                        </a:spcAft>
                      </a:pPr>
                      <a:r>
                        <a:rPr lang="en-US" sz="1000">
                          <a:effectLst/>
                        </a:rPr>
                        <a:t>17.00</a:t>
                      </a:r>
                      <a:endParaRPr lang="en-GB" sz="10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515018622"/>
                  </a:ext>
                </a:extLst>
              </a:tr>
              <a:tr h="0">
                <a:tc>
                  <a:txBody>
                    <a:bodyPr/>
                    <a:lstStyle/>
                    <a:p>
                      <a:pPr indent="0" algn="ctr" hangingPunct="0">
                        <a:lnSpc>
                          <a:spcPts val="1200"/>
                        </a:lnSpc>
                        <a:spcAft>
                          <a:spcPts val="0"/>
                        </a:spcAft>
                      </a:pPr>
                      <a:r>
                        <a:rPr lang="en-US" sz="1000">
                          <a:effectLst/>
                        </a:rPr>
                        <a:t>Air exhaust grill</a:t>
                      </a:r>
                      <a:endParaRPr lang="en-GB"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0" algn="ctr" hangingPunct="0">
                        <a:lnSpc>
                          <a:spcPts val="1200"/>
                        </a:lnSpc>
                        <a:spcAft>
                          <a:spcPts val="0"/>
                        </a:spcAft>
                      </a:pPr>
                      <a:r>
                        <a:rPr lang="en-US" sz="1000" dirty="0">
                          <a:effectLst/>
                        </a:rPr>
                        <a:t>200x100 mm</a:t>
                      </a:r>
                      <a:endParaRPr lang="en-GB" sz="1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0" algn="ctr" hangingPunct="0">
                        <a:lnSpc>
                          <a:spcPts val="1200"/>
                        </a:lnSpc>
                        <a:spcAft>
                          <a:spcPts val="0"/>
                        </a:spcAft>
                      </a:pPr>
                      <a:r>
                        <a:rPr lang="en-US" sz="1000">
                          <a:effectLst/>
                        </a:rPr>
                        <a:t>Pcs.</a:t>
                      </a:r>
                      <a:endParaRPr lang="en-GB"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0" algn="ctr" hangingPunct="0">
                        <a:lnSpc>
                          <a:spcPts val="1200"/>
                        </a:lnSpc>
                        <a:spcAft>
                          <a:spcPts val="0"/>
                        </a:spcAft>
                      </a:pPr>
                      <a:r>
                        <a:rPr lang="en-US" sz="1000">
                          <a:effectLst/>
                        </a:rPr>
                        <a:t>1</a:t>
                      </a:r>
                      <a:endParaRPr lang="en-GB"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0" algn="ctr" hangingPunct="0">
                        <a:lnSpc>
                          <a:spcPts val="1200"/>
                        </a:lnSpc>
                        <a:spcAft>
                          <a:spcPts val="0"/>
                        </a:spcAft>
                      </a:pPr>
                      <a:r>
                        <a:rPr lang="en-US" sz="1000">
                          <a:effectLst/>
                        </a:rPr>
                        <a:t>17.00</a:t>
                      </a:r>
                      <a:endParaRPr lang="en-GB" sz="10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09181959"/>
                  </a:ext>
                </a:extLst>
              </a:tr>
              <a:tr h="0">
                <a:tc>
                  <a:txBody>
                    <a:bodyPr/>
                    <a:lstStyle/>
                    <a:p>
                      <a:pPr indent="0" algn="ctr" hangingPunct="0">
                        <a:lnSpc>
                          <a:spcPts val="1200"/>
                        </a:lnSpc>
                        <a:spcAft>
                          <a:spcPts val="0"/>
                        </a:spcAft>
                      </a:pPr>
                      <a:r>
                        <a:rPr lang="en-US" sz="1000">
                          <a:effectLst/>
                        </a:rPr>
                        <a:t>Air exhaust valve</a:t>
                      </a:r>
                      <a:endParaRPr lang="en-GB"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0" algn="ctr" hangingPunct="0">
                        <a:lnSpc>
                          <a:spcPts val="1200"/>
                        </a:lnSpc>
                        <a:spcAft>
                          <a:spcPts val="0"/>
                        </a:spcAft>
                      </a:pPr>
                      <a:r>
                        <a:rPr lang="en-US" sz="1000">
                          <a:effectLst/>
                        </a:rPr>
                        <a:t>Ø100</a:t>
                      </a:r>
                      <a:endParaRPr lang="en-GB"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0" algn="ctr" hangingPunct="0">
                        <a:lnSpc>
                          <a:spcPts val="1200"/>
                        </a:lnSpc>
                        <a:spcAft>
                          <a:spcPts val="0"/>
                        </a:spcAft>
                      </a:pPr>
                      <a:r>
                        <a:rPr lang="en-US" sz="1000">
                          <a:effectLst/>
                        </a:rPr>
                        <a:t>Pcs.</a:t>
                      </a:r>
                      <a:endParaRPr lang="en-GB"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0" algn="ctr" hangingPunct="0">
                        <a:lnSpc>
                          <a:spcPts val="1200"/>
                        </a:lnSpc>
                        <a:spcAft>
                          <a:spcPts val="0"/>
                        </a:spcAft>
                      </a:pPr>
                      <a:r>
                        <a:rPr lang="en-US" sz="1000">
                          <a:effectLst/>
                        </a:rPr>
                        <a:t>1</a:t>
                      </a:r>
                      <a:endParaRPr lang="en-GB"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0" algn="ctr" hangingPunct="0">
                        <a:lnSpc>
                          <a:spcPts val="1200"/>
                        </a:lnSpc>
                        <a:spcAft>
                          <a:spcPts val="0"/>
                        </a:spcAft>
                      </a:pPr>
                      <a:r>
                        <a:rPr lang="en-US" sz="1000">
                          <a:effectLst/>
                        </a:rPr>
                        <a:t>5.00</a:t>
                      </a:r>
                      <a:endParaRPr lang="en-GB" sz="10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3534483064"/>
                  </a:ext>
                </a:extLst>
              </a:tr>
              <a:tr h="0">
                <a:tc>
                  <a:txBody>
                    <a:bodyPr/>
                    <a:lstStyle/>
                    <a:p>
                      <a:pPr indent="0" algn="ctr" hangingPunct="0">
                        <a:lnSpc>
                          <a:spcPts val="1200"/>
                        </a:lnSpc>
                        <a:spcAft>
                          <a:spcPts val="0"/>
                        </a:spcAft>
                      </a:pPr>
                      <a:r>
                        <a:rPr lang="en-US" sz="1000">
                          <a:effectLst/>
                        </a:rPr>
                        <a:t>Duct</a:t>
                      </a:r>
                      <a:endParaRPr lang="en-GB"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0" algn="ctr" hangingPunct="0">
                        <a:lnSpc>
                          <a:spcPts val="1200"/>
                        </a:lnSpc>
                        <a:spcAft>
                          <a:spcPts val="0"/>
                        </a:spcAft>
                      </a:pPr>
                      <a:r>
                        <a:rPr lang="en-US" sz="1000">
                          <a:effectLst/>
                        </a:rPr>
                        <a:t>Ø160 mm</a:t>
                      </a:r>
                      <a:endParaRPr lang="en-GB"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0" algn="ctr" hangingPunct="0">
                        <a:lnSpc>
                          <a:spcPts val="1200"/>
                        </a:lnSpc>
                        <a:spcAft>
                          <a:spcPts val="0"/>
                        </a:spcAft>
                      </a:pPr>
                      <a:r>
                        <a:rPr lang="en-US" sz="1000">
                          <a:effectLst/>
                        </a:rPr>
                        <a:t>m</a:t>
                      </a:r>
                      <a:endParaRPr lang="en-GB"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0" algn="ctr" hangingPunct="0">
                        <a:lnSpc>
                          <a:spcPts val="1200"/>
                        </a:lnSpc>
                        <a:spcAft>
                          <a:spcPts val="0"/>
                        </a:spcAft>
                      </a:pPr>
                      <a:r>
                        <a:rPr lang="en-US" sz="1000">
                          <a:effectLst/>
                        </a:rPr>
                        <a:t>10</a:t>
                      </a:r>
                      <a:endParaRPr lang="en-GB"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0" algn="ctr" hangingPunct="0">
                        <a:lnSpc>
                          <a:spcPts val="1200"/>
                        </a:lnSpc>
                        <a:spcAft>
                          <a:spcPts val="0"/>
                        </a:spcAft>
                      </a:pPr>
                      <a:r>
                        <a:rPr lang="en-US" sz="1000">
                          <a:effectLst/>
                        </a:rPr>
                        <a:t>1.50</a:t>
                      </a:r>
                      <a:endParaRPr lang="en-GB" sz="10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3767898461"/>
                  </a:ext>
                </a:extLst>
              </a:tr>
              <a:tr h="0">
                <a:tc>
                  <a:txBody>
                    <a:bodyPr/>
                    <a:lstStyle/>
                    <a:p>
                      <a:pPr indent="0" algn="ctr" hangingPunct="0">
                        <a:lnSpc>
                          <a:spcPts val="1200"/>
                        </a:lnSpc>
                        <a:spcAft>
                          <a:spcPts val="0"/>
                        </a:spcAft>
                      </a:pPr>
                      <a:r>
                        <a:rPr lang="en-US" sz="1000">
                          <a:effectLst/>
                        </a:rPr>
                        <a:t>Duct</a:t>
                      </a:r>
                      <a:endParaRPr lang="en-GB"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0" algn="ctr" hangingPunct="0">
                        <a:lnSpc>
                          <a:spcPts val="1200"/>
                        </a:lnSpc>
                        <a:spcAft>
                          <a:spcPts val="0"/>
                        </a:spcAft>
                      </a:pPr>
                      <a:r>
                        <a:rPr lang="en-US" sz="1000">
                          <a:effectLst/>
                        </a:rPr>
                        <a:t>Ø125 mm</a:t>
                      </a:r>
                      <a:endParaRPr lang="en-GB"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0" algn="ctr" hangingPunct="0">
                        <a:lnSpc>
                          <a:spcPts val="1200"/>
                        </a:lnSpc>
                        <a:spcAft>
                          <a:spcPts val="0"/>
                        </a:spcAft>
                      </a:pPr>
                      <a:r>
                        <a:rPr lang="en-US" sz="1000">
                          <a:effectLst/>
                        </a:rPr>
                        <a:t>m</a:t>
                      </a:r>
                      <a:endParaRPr lang="en-GB"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0" algn="ctr" hangingPunct="0">
                        <a:lnSpc>
                          <a:spcPts val="1200"/>
                        </a:lnSpc>
                        <a:spcAft>
                          <a:spcPts val="0"/>
                        </a:spcAft>
                      </a:pPr>
                      <a:r>
                        <a:rPr lang="en-US" sz="1000">
                          <a:effectLst/>
                        </a:rPr>
                        <a:t>4</a:t>
                      </a:r>
                      <a:endParaRPr lang="en-GB"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0" algn="ctr" hangingPunct="0">
                        <a:lnSpc>
                          <a:spcPts val="1200"/>
                        </a:lnSpc>
                        <a:spcAft>
                          <a:spcPts val="0"/>
                        </a:spcAft>
                      </a:pPr>
                      <a:r>
                        <a:rPr lang="en-US" sz="1000">
                          <a:effectLst/>
                        </a:rPr>
                        <a:t>1.20</a:t>
                      </a:r>
                      <a:endParaRPr lang="en-GB" sz="10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3961938115"/>
                  </a:ext>
                </a:extLst>
              </a:tr>
              <a:tr h="0">
                <a:tc>
                  <a:txBody>
                    <a:bodyPr/>
                    <a:lstStyle/>
                    <a:p>
                      <a:pPr indent="0" algn="ctr" hangingPunct="0">
                        <a:lnSpc>
                          <a:spcPts val="1200"/>
                        </a:lnSpc>
                        <a:spcAft>
                          <a:spcPts val="0"/>
                        </a:spcAft>
                      </a:pPr>
                      <a:r>
                        <a:rPr lang="en-US" sz="1000">
                          <a:effectLst/>
                        </a:rPr>
                        <a:t>Duct</a:t>
                      </a:r>
                      <a:endParaRPr lang="en-GB"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0" algn="ctr" hangingPunct="0">
                        <a:lnSpc>
                          <a:spcPts val="1200"/>
                        </a:lnSpc>
                        <a:spcAft>
                          <a:spcPts val="0"/>
                        </a:spcAft>
                      </a:pPr>
                      <a:r>
                        <a:rPr lang="en-US" sz="1000">
                          <a:effectLst/>
                        </a:rPr>
                        <a:t>Ø100 mm</a:t>
                      </a:r>
                      <a:endParaRPr lang="en-GB"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0" algn="ctr" hangingPunct="0">
                        <a:lnSpc>
                          <a:spcPts val="1200"/>
                        </a:lnSpc>
                        <a:spcAft>
                          <a:spcPts val="0"/>
                        </a:spcAft>
                      </a:pPr>
                      <a:r>
                        <a:rPr lang="en-US" sz="1000">
                          <a:effectLst/>
                        </a:rPr>
                        <a:t>m</a:t>
                      </a:r>
                      <a:endParaRPr lang="en-GB"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0" algn="ctr" hangingPunct="0">
                        <a:lnSpc>
                          <a:spcPts val="1200"/>
                        </a:lnSpc>
                        <a:spcAft>
                          <a:spcPts val="0"/>
                        </a:spcAft>
                      </a:pPr>
                      <a:r>
                        <a:rPr lang="en-US" sz="1000">
                          <a:effectLst/>
                        </a:rPr>
                        <a:t>7</a:t>
                      </a:r>
                      <a:endParaRPr lang="en-GB"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0" algn="ctr" hangingPunct="0">
                        <a:lnSpc>
                          <a:spcPts val="1200"/>
                        </a:lnSpc>
                        <a:spcAft>
                          <a:spcPts val="0"/>
                        </a:spcAft>
                      </a:pPr>
                      <a:r>
                        <a:rPr lang="en-US" sz="1000">
                          <a:effectLst/>
                        </a:rPr>
                        <a:t>0.90</a:t>
                      </a:r>
                      <a:endParaRPr lang="en-GB" sz="10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308017660"/>
                  </a:ext>
                </a:extLst>
              </a:tr>
              <a:tr h="0">
                <a:tc>
                  <a:txBody>
                    <a:bodyPr/>
                    <a:lstStyle/>
                    <a:p>
                      <a:pPr indent="0" algn="ctr" hangingPunct="0">
                        <a:lnSpc>
                          <a:spcPts val="1200"/>
                        </a:lnSpc>
                        <a:spcAft>
                          <a:spcPts val="0"/>
                        </a:spcAft>
                      </a:pPr>
                      <a:r>
                        <a:rPr lang="en-US" sz="1000">
                          <a:effectLst/>
                        </a:rPr>
                        <a:t>Silencers</a:t>
                      </a:r>
                      <a:endParaRPr lang="en-GB"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0" algn="ctr" hangingPunct="0">
                        <a:lnSpc>
                          <a:spcPts val="1200"/>
                        </a:lnSpc>
                        <a:spcAft>
                          <a:spcPts val="0"/>
                        </a:spcAft>
                      </a:pPr>
                      <a:r>
                        <a:rPr lang="en-US" sz="1000">
                          <a:effectLst/>
                        </a:rPr>
                        <a:t>Ø100 mm/ L=1000mm</a:t>
                      </a:r>
                      <a:endParaRPr lang="en-GB"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0" algn="ctr" hangingPunct="0">
                        <a:lnSpc>
                          <a:spcPts val="1200"/>
                        </a:lnSpc>
                        <a:spcAft>
                          <a:spcPts val="0"/>
                        </a:spcAft>
                      </a:pPr>
                      <a:r>
                        <a:rPr lang="en-US" sz="1000">
                          <a:effectLst/>
                        </a:rPr>
                        <a:t>Pcs.</a:t>
                      </a:r>
                      <a:endParaRPr lang="en-GB"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0" algn="ctr" hangingPunct="0">
                        <a:lnSpc>
                          <a:spcPts val="1200"/>
                        </a:lnSpc>
                        <a:spcAft>
                          <a:spcPts val="0"/>
                        </a:spcAft>
                      </a:pPr>
                      <a:r>
                        <a:rPr lang="en-US" sz="1000">
                          <a:effectLst/>
                        </a:rPr>
                        <a:t>4</a:t>
                      </a:r>
                      <a:endParaRPr lang="en-GB"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0" algn="ctr" hangingPunct="0">
                        <a:lnSpc>
                          <a:spcPts val="1200"/>
                        </a:lnSpc>
                        <a:spcAft>
                          <a:spcPts val="0"/>
                        </a:spcAft>
                      </a:pPr>
                      <a:r>
                        <a:rPr lang="en-US" sz="1000">
                          <a:effectLst/>
                        </a:rPr>
                        <a:t>75.00</a:t>
                      </a:r>
                      <a:endParaRPr lang="en-GB" sz="10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3083584319"/>
                  </a:ext>
                </a:extLst>
              </a:tr>
              <a:tr h="0">
                <a:tc gridSpan="4">
                  <a:txBody>
                    <a:bodyPr/>
                    <a:lstStyle/>
                    <a:p>
                      <a:pPr indent="0" algn="ctr" hangingPunct="0">
                        <a:lnSpc>
                          <a:spcPts val="1200"/>
                        </a:lnSpc>
                        <a:spcAft>
                          <a:spcPts val="0"/>
                        </a:spcAft>
                      </a:pPr>
                      <a:r>
                        <a:rPr lang="en-US" sz="1000" dirty="0">
                          <a:effectLst/>
                        </a:rPr>
                        <a:t>Total cost with 20 % added</a:t>
                      </a:r>
                      <a:endParaRPr lang="en-GB" sz="1000" dirty="0">
                        <a:effectLst/>
                        <a:latin typeface="Times New Roman" panose="02020603050405020304" pitchFamily="18" charset="0"/>
                        <a:ea typeface="Times New Roman" panose="02020603050405020304" pitchFamily="18" charset="0"/>
                      </a:endParaRPr>
                    </a:p>
                  </a:txBody>
                  <a:tcPr marL="68580" marR="68580" marT="0" marB="0" anchor="ct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indent="0" algn="ctr" hangingPunct="0">
                        <a:lnSpc>
                          <a:spcPts val="1200"/>
                        </a:lnSpc>
                        <a:spcAft>
                          <a:spcPts val="0"/>
                        </a:spcAft>
                      </a:pPr>
                      <a:r>
                        <a:rPr lang="en-US" sz="1000" dirty="0">
                          <a:effectLst/>
                        </a:rPr>
                        <a:t>2900.00</a:t>
                      </a:r>
                      <a:endParaRPr lang="en-GB" sz="10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4117122193"/>
                  </a:ext>
                </a:extLst>
              </a:tr>
            </a:tbl>
          </a:graphicData>
        </a:graphic>
      </p:graphicFrame>
      <p:graphicFrame>
        <p:nvGraphicFramePr>
          <p:cNvPr id="13" name="Table 12">
            <a:extLst>
              <a:ext uri="{FF2B5EF4-FFF2-40B4-BE49-F238E27FC236}">
                <a16:creationId xmlns:a16="http://schemas.microsoft.com/office/drawing/2014/main" id="{AC8D1A38-D848-401F-BFDF-F192036E689E}"/>
              </a:ext>
            </a:extLst>
          </p:cNvPr>
          <p:cNvGraphicFramePr>
            <a:graphicFrameLocks noGrp="1"/>
          </p:cNvGraphicFramePr>
          <p:nvPr>
            <p:extLst>
              <p:ext uri="{D42A27DB-BD31-4B8C-83A1-F6EECF244321}">
                <p14:modId xmlns:p14="http://schemas.microsoft.com/office/powerpoint/2010/main" val="1567666830"/>
              </p:ext>
            </p:extLst>
          </p:nvPr>
        </p:nvGraphicFramePr>
        <p:xfrm>
          <a:off x="3634572" y="3899254"/>
          <a:ext cx="4530090" cy="2895600"/>
        </p:xfrm>
        <a:graphic>
          <a:graphicData uri="http://schemas.openxmlformats.org/drawingml/2006/table">
            <a:tbl>
              <a:tblPr firstRow="1" firstCol="1" bandRow="1">
                <a:tableStyleId>{5C22544A-7EE6-4342-B048-85BDC9FD1C3A}</a:tableStyleId>
              </a:tblPr>
              <a:tblGrid>
                <a:gridCol w="1059180">
                  <a:extLst>
                    <a:ext uri="{9D8B030D-6E8A-4147-A177-3AD203B41FA5}">
                      <a16:colId xmlns:a16="http://schemas.microsoft.com/office/drawing/2014/main" val="297810488"/>
                    </a:ext>
                  </a:extLst>
                </a:gridCol>
                <a:gridCol w="881380">
                  <a:extLst>
                    <a:ext uri="{9D8B030D-6E8A-4147-A177-3AD203B41FA5}">
                      <a16:colId xmlns:a16="http://schemas.microsoft.com/office/drawing/2014/main" val="1066373076"/>
                    </a:ext>
                  </a:extLst>
                </a:gridCol>
                <a:gridCol w="814070">
                  <a:extLst>
                    <a:ext uri="{9D8B030D-6E8A-4147-A177-3AD203B41FA5}">
                      <a16:colId xmlns:a16="http://schemas.microsoft.com/office/drawing/2014/main" val="1435206528"/>
                    </a:ext>
                  </a:extLst>
                </a:gridCol>
                <a:gridCol w="732155">
                  <a:extLst>
                    <a:ext uri="{9D8B030D-6E8A-4147-A177-3AD203B41FA5}">
                      <a16:colId xmlns:a16="http://schemas.microsoft.com/office/drawing/2014/main" val="2975338358"/>
                    </a:ext>
                  </a:extLst>
                </a:gridCol>
                <a:gridCol w="1043305">
                  <a:extLst>
                    <a:ext uri="{9D8B030D-6E8A-4147-A177-3AD203B41FA5}">
                      <a16:colId xmlns:a16="http://schemas.microsoft.com/office/drawing/2014/main" val="3545212775"/>
                    </a:ext>
                  </a:extLst>
                </a:gridCol>
              </a:tblGrid>
              <a:tr h="0">
                <a:tc>
                  <a:txBody>
                    <a:bodyPr/>
                    <a:lstStyle/>
                    <a:p>
                      <a:pPr indent="0" algn="ctr" hangingPunct="0">
                        <a:lnSpc>
                          <a:spcPts val="1200"/>
                        </a:lnSpc>
                        <a:spcAft>
                          <a:spcPts val="0"/>
                        </a:spcAft>
                      </a:pPr>
                      <a:r>
                        <a:rPr lang="en-US" sz="1000" dirty="0">
                          <a:effectLst/>
                        </a:rPr>
                        <a:t>Name</a:t>
                      </a:r>
                      <a:endParaRPr lang="en-GB" sz="1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0" algn="ctr" hangingPunct="0">
                        <a:lnSpc>
                          <a:spcPts val="1200"/>
                        </a:lnSpc>
                        <a:spcAft>
                          <a:spcPts val="0"/>
                        </a:spcAft>
                      </a:pPr>
                      <a:r>
                        <a:rPr lang="en-US" sz="1000" dirty="0">
                          <a:effectLst/>
                        </a:rPr>
                        <a:t>Size</a:t>
                      </a:r>
                      <a:endParaRPr lang="en-GB" sz="1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0" algn="ctr" hangingPunct="0">
                        <a:lnSpc>
                          <a:spcPts val="1200"/>
                        </a:lnSpc>
                        <a:spcAft>
                          <a:spcPts val="0"/>
                        </a:spcAft>
                      </a:pPr>
                      <a:r>
                        <a:rPr lang="en-US" sz="1000" dirty="0">
                          <a:effectLst/>
                        </a:rPr>
                        <a:t>Units</a:t>
                      </a:r>
                      <a:endParaRPr lang="en-GB" sz="1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0" algn="ctr" hangingPunct="0">
                        <a:lnSpc>
                          <a:spcPts val="1200"/>
                        </a:lnSpc>
                        <a:spcAft>
                          <a:spcPts val="0"/>
                        </a:spcAft>
                      </a:pPr>
                      <a:r>
                        <a:rPr lang="en-US" sz="1000">
                          <a:effectLst/>
                        </a:rPr>
                        <a:t>Quantity</a:t>
                      </a:r>
                      <a:endParaRPr lang="en-GB"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0" algn="ctr" hangingPunct="0">
                        <a:lnSpc>
                          <a:spcPts val="1200"/>
                        </a:lnSpc>
                        <a:spcAft>
                          <a:spcPts val="0"/>
                        </a:spcAft>
                      </a:pPr>
                      <a:r>
                        <a:rPr lang="en-US" sz="1000">
                          <a:effectLst/>
                        </a:rPr>
                        <a:t>Average price in EU for one unit (EUR)</a:t>
                      </a:r>
                      <a:endParaRPr lang="en-GB" sz="10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3353047876"/>
                  </a:ext>
                </a:extLst>
              </a:tr>
              <a:tr h="0">
                <a:tc gridSpan="5">
                  <a:txBody>
                    <a:bodyPr/>
                    <a:lstStyle/>
                    <a:p>
                      <a:pPr indent="0" algn="ctr" hangingPunct="0">
                        <a:lnSpc>
                          <a:spcPts val="1200"/>
                        </a:lnSpc>
                        <a:spcAft>
                          <a:spcPts val="0"/>
                        </a:spcAft>
                      </a:pPr>
                      <a:r>
                        <a:rPr lang="en-US" sz="1000">
                          <a:effectLst/>
                        </a:rPr>
                        <a:t>For whole building</a:t>
                      </a:r>
                      <a:endParaRPr lang="en-GB" sz="1000">
                        <a:effectLst/>
                        <a:latin typeface="Times New Roman" panose="02020603050405020304" pitchFamily="18" charset="0"/>
                        <a:ea typeface="Times New Roman" panose="02020603050405020304" pitchFamily="18" charset="0"/>
                      </a:endParaRPr>
                    </a:p>
                  </a:txBody>
                  <a:tcPr marL="68580" marR="68580" marT="0" marB="0" anchor="ct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914039866"/>
                  </a:ext>
                </a:extLst>
              </a:tr>
              <a:tr h="0">
                <a:tc>
                  <a:txBody>
                    <a:bodyPr/>
                    <a:lstStyle/>
                    <a:p>
                      <a:pPr indent="0" algn="ctr" hangingPunct="0">
                        <a:lnSpc>
                          <a:spcPts val="1200"/>
                        </a:lnSpc>
                        <a:spcAft>
                          <a:spcPts val="0"/>
                        </a:spcAft>
                      </a:pPr>
                      <a:r>
                        <a:rPr lang="en-US" sz="1000">
                          <a:effectLst/>
                        </a:rPr>
                        <a:t>Centralized AHU (4200 m</a:t>
                      </a:r>
                      <a:r>
                        <a:rPr lang="en-US" sz="1000" baseline="30000">
                          <a:effectLst/>
                        </a:rPr>
                        <a:t>3</a:t>
                      </a:r>
                      <a:r>
                        <a:rPr lang="en-US" sz="1000">
                          <a:effectLst/>
                        </a:rPr>
                        <a:t>/h)</a:t>
                      </a:r>
                      <a:endParaRPr lang="en-GB"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0" algn="ctr" hangingPunct="0">
                        <a:lnSpc>
                          <a:spcPts val="1200"/>
                        </a:lnSpc>
                        <a:spcAft>
                          <a:spcPts val="0"/>
                        </a:spcAft>
                      </a:pPr>
                      <a:r>
                        <a:rPr lang="en-US" sz="1000">
                          <a:effectLst/>
                        </a:rPr>
                        <a:t>-</a:t>
                      </a:r>
                      <a:endParaRPr lang="en-GB"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0" algn="ctr" hangingPunct="0">
                        <a:lnSpc>
                          <a:spcPts val="1200"/>
                        </a:lnSpc>
                        <a:spcAft>
                          <a:spcPts val="0"/>
                        </a:spcAft>
                      </a:pPr>
                      <a:r>
                        <a:rPr lang="en-US" sz="1000">
                          <a:effectLst/>
                        </a:rPr>
                        <a:t>Pcs.</a:t>
                      </a:r>
                      <a:endParaRPr lang="en-GB"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0" algn="ctr" hangingPunct="0">
                        <a:lnSpc>
                          <a:spcPts val="1200"/>
                        </a:lnSpc>
                        <a:spcAft>
                          <a:spcPts val="0"/>
                        </a:spcAft>
                      </a:pPr>
                      <a:r>
                        <a:rPr lang="en-US" sz="1000">
                          <a:effectLst/>
                        </a:rPr>
                        <a:t>1</a:t>
                      </a:r>
                      <a:endParaRPr lang="en-GB"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0" algn="ctr" hangingPunct="0">
                        <a:lnSpc>
                          <a:spcPts val="1200"/>
                        </a:lnSpc>
                        <a:spcAft>
                          <a:spcPts val="0"/>
                        </a:spcAft>
                      </a:pPr>
                      <a:r>
                        <a:rPr lang="en-US" sz="1000" dirty="0">
                          <a:effectLst/>
                        </a:rPr>
                        <a:t>9500.00</a:t>
                      </a:r>
                      <a:endParaRPr lang="en-GB" sz="10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562009166"/>
                  </a:ext>
                </a:extLst>
              </a:tr>
              <a:tr h="0">
                <a:tc>
                  <a:txBody>
                    <a:bodyPr/>
                    <a:lstStyle/>
                    <a:p>
                      <a:pPr indent="0" algn="ctr" hangingPunct="0">
                        <a:lnSpc>
                          <a:spcPts val="1200"/>
                        </a:lnSpc>
                        <a:spcAft>
                          <a:spcPts val="0"/>
                        </a:spcAft>
                      </a:pPr>
                      <a:r>
                        <a:rPr lang="en-US" sz="1000">
                          <a:effectLst/>
                        </a:rPr>
                        <a:t>Air intake grill</a:t>
                      </a:r>
                      <a:endParaRPr lang="en-GB"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0" algn="ctr" hangingPunct="0">
                        <a:lnSpc>
                          <a:spcPts val="1200"/>
                        </a:lnSpc>
                        <a:spcAft>
                          <a:spcPts val="0"/>
                        </a:spcAft>
                      </a:pPr>
                      <a:r>
                        <a:rPr lang="en-US" sz="1000">
                          <a:effectLst/>
                        </a:rPr>
                        <a:t>Ø560 mm</a:t>
                      </a:r>
                      <a:endParaRPr lang="en-GB"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0" algn="ctr" hangingPunct="0">
                        <a:lnSpc>
                          <a:spcPts val="1200"/>
                        </a:lnSpc>
                        <a:spcAft>
                          <a:spcPts val="0"/>
                        </a:spcAft>
                      </a:pPr>
                      <a:r>
                        <a:rPr lang="en-US" sz="1000">
                          <a:effectLst/>
                        </a:rPr>
                        <a:t>Pcs.</a:t>
                      </a:r>
                      <a:endParaRPr lang="en-GB"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0" algn="ctr" hangingPunct="0">
                        <a:lnSpc>
                          <a:spcPts val="1200"/>
                        </a:lnSpc>
                        <a:spcAft>
                          <a:spcPts val="0"/>
                        </a:spcAft>
                      </a:pPr>
                      <a:r>
                        <a:rPr lang="en-US" sz="1000">
                          <a:effectLst/>
                        </a:rPr>
                        <a:t>1</a:t>
                      </a:r>
                      <a:endParaRPr lang="en-GB"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0" algn="ctr" hangingPunct="0">
                        <a:lnSpc>
                          <a:spcPts val="1200"/>
                        </a:lnSpc>
                        <a:spcAft>
                          <a:spcPts val="0"/>
                        </a:spcAft>
                      </a:pPr>
                      <a:r>
                        <a:rPr lang="en-US" sz="1000">
                          <a:effectLst/>
                        </a:rPr>
                        <a:t>100.00</a:t>
                      </a:r>
                      <a:endParaRPr lang="en-GB" sz="10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720232924"/>
                  </a:ext>
                </a:extLst>
              </a:tr>
              <a:tr h="0">
                <a:tc>
                  <a:txBody>
                    <a:bodyPr/>
                    <a:lstStyle/>
                    <a:p>
                      <a:pPr indent="0" algn="ctr" hangingPunct="0">
                        <a:lnSpc>
                          <a:spcPts val="1200"/>
                        </a:lnSpc>
                        <a:spcAft>
                          <a:spcPts val="0"/>
                        </a:spcAft>
                      </a:pPr>
                      <a:r>
                        <a:rPr lang="en-US" sz="1000">
                          <a:effectLst/>
                        </a:rPr>
                        <a:t>Extract air roof hood</a:t>
                      </a:r>
                      <a:endParaRPr lang="en-GB"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0" algn="ctr" hangingPunct="0">
                        <a:lnSpc>
                          <a:spcPts val="1200"/>
                        </a:lnSpc>
                        <a:spcAft>
                          <a:spcPts val="0"/>
                        </a:spcAft>
                      </a:pPr>
                      <a:r>
                        <a:rPr lang="en-US" sz="1000">
                          <a:effectLst/>
                        </a:rPr>
                        <a:t>Ø560 mm</a:t>
                      </a:r>
                      <a:endParaRPr lang="en-GB"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0" algn="ctr" hangingPunct="0">
                        <a:lnSpc>
                          <a:spcPts val="1200"/>
                        </a:lnSpc>
                        <a:spcAft>
                          <a:spcPts val="0"/>
                        </a:spcAft>
                      </a:pPr>
                      <a:r>
                        <a:rPr lang="en-US" sz="1000">
                          <a:effectLst/>
                        </a:rPr>
                        <a:t>Pcs.</a:t>
                      </a:r>
                      <a:endParaRPr lang="en-GB"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0" algn="ctr" hangingPunct="0">
                        <a:lnSpc>
                          <a:spcPts val="1200"/>
                        </a:lnSpc>
                        <a:spcAft>
                          <a:spcPts val="0"/>
                        </a:spcAft>
                      </a:pPr>
                      <a:r>
                        <a:rPr lang="en-US" sz="1000">
                          <a:effectLst/>
                        </a:rPr>
                        <a:t>1</a:t>
                      </a:r>
                      <a:endParaRPr lang="en-GB"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0" algn="ctr" hangingPunct="0">
                        <a:lnSpc>
                          <a:spcPts val="1200"/>
                        </a:lnSpc>
                        <a:spcAft>
                          <a:spcPts val="0"/>
                        </a:spcAft>
                      </a:pPr>
                      <a:r>
                        <a:rPr lang="en-US" sz="1000">
                          <a:effectLst/>
                        </a:rPr>
                        <a:t>700.00</a:t>
                      </a:r>
                      <a:endParaRPr lang="en-GB" sz="10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3962048619"/>
                  </a:ext>
                </a:extLst>
              </a:tr>
              <a:tr h="0">
                <a:tc>
                  <a:txBody>
                    <a:bodyPr/>
                    <a:lstStyle/>
                    <a:p>
                      <a:pPr indent="0" algn="ctr" hangingPunct="0">
                        <a:lnSpc>
                          <a:spcPts val="1200"/>
                        </a:lnSpc>
                        <a:spcAft>
                          <a:spcPts val="0"/>
                        </a:spcAft>
                      </a:pPr>
                      <a:r>
                        <a:rPr lang="en-US" sz="1000">
                          <a:effectLst/>
                        </a:rPr>
                        <a:t>Silencers</a:t>
                      </a:r>
                      <a:endParaRPr lang="en-GB"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0" algn="ctr" hangingPunct="0">
                        <a:lnSpc>
                          <a:spcPts val="1200"/>
                        </a:lnSpc>
                        <a:spcAft>
                          <a:spcPts val="0"/>
                        </a:spcAft>
                      </a:pPr>
                      <a:r>
                        <a:rPr lang="en-US" sz="1000">
                          <a:effectLst/>
                        </a:rPr>
                        <a:t>Ø560 mm/ L=1000mm</a:t>
                      </a:r>
                      <a:endParaRPr lang="en-GB"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0" algn="ctr" hangingPunct="0">
                        <a:lnSpc>
                          <a:spcPts val="1200"/>
                        </a:lnSpc>
                        <a:spcAft>
                          <a:spcPts val="0"/>
                        </a:spcAft>
                      </a:pPr>
                      <a:r>
                        <a:rPr lang="en-US" sz="1000">
                          <a:effectLst/>
                        </a:rPr>
                        <a:t>Pcs.</a:t>
                      </a:r>
                      <a:endParaRPr lang="en-GB"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0" algn="ctr" hangingPunct="0">
                        <a:lnSpc>
                          <a:spcPts val="1200"/>
                        </a:lnSpc>
                        <a:spcAft>
                          <a:spcPts val="0"/>
                        </a:spcAft>
                      </a:pPr>
                      <a:r>
                        <a:rPr lang="en-US" sz="1000">
                          <a:effectLst/>
                        </a:rPr>
                        <a:t>4</a:t>
                      </a:r>
                      <a:endParaRPr lang="en-GB"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0" algn="ctr" hangingPunct="0">
                        <a:lnSpc>
                          <a:spcPts val="1200"/>
                        </a:lnSpc>
                        <a:spcAft>
                          <a:spcPts val="0"/>
                        </a:spcAft>
                      </a:pPr>
                      <a:r>
                        <a:rPr lang="en-US" sz="1000">
                          <a:effectLst/>
                        </a:rPr>
                        <a:t>250.00</a:t>
                      </a:r>
                      <a:endParaRPr lang="en-GB" sz="10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246596595"/>
                  </a:ext>
                </a:extLst>
              </a:tr>
              <a:tr h="0">
                <a:tc>
                  <a:txBody>
                    <a:bodyPr/>
                    <a:lstStyle/>
                    <a:p>
                      <a:pPr indent="0" algn="ctr" hangingPunct="0">
                        <a:lnSpc>
                          <a:spcPts val="1200"/>
                        </a:lnSpc>
                        <a:spcAft>
                          <a:spcPts val="0"/>
                        </a:spcAft>
                      </a:pPr>
                      <a:r>
                        <a:rPr lang="en-US" sz="1000">
                          <a:effectLst/>
                        </a:rPr>
                        <a:t>Duct</a:t>
                      </a:r>
                      <a:endParaRPr lang="en-GB"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0" algn="ctr" hangingPunct="0">
                        <a:lnSpc>
                          <a:spcPts val="1200"/>
                        </a:lnSpc>
                        <a:spcAft>
                          <a:spcPts val="0"/>
                        </a:spcAft>
                      </a:pPr>
                      <a:r>
                        <a:rPr lang="en-US" sz="1000">
                          <a:effectLst/>
                        </a:rPr>
                        <a:t>Ø560 mm</a:t>
                      </a:r>
                      <a:endParaRPr lang="en-GB"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0" algn="ctr" hangingPunct="0">
                        <a:lnSpc>
                          <a:spcPts val="1200"/>
                        </a:lnSpc>
                        <a:spcAft>
                          <a:spcPts val="0"/>
                        </a:spcAft>
                      </a:pPr>
                      <a:r>
                        <a:rPr lang="en-US" sz="1000">
                          <a:effectLst/>
                        </a:rPr>
                        <a:t>m</a:t>
                      </a:r>
                      <a:endParaRPr lang="en-GB"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0" algn="ctr" hangingPunct="0">
                        <a:lnSpc>
                          <a:spcPts val="1200"/>
                        </a:lnSpc>
                        <a:spcAft>
                          <a:spcPts val="0"/>
                        </a:spcAft>
                      </a:pPr>
                      <a:r>
                        <a:rPr lang="en-US" sz="1000">
                          <a:effectLst/>
                        </a:rPr>
                        <a:t>20</a:t>
                      </a:r>
                      <a:endParaRPr lang="en-GB"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0" algn="ctr" hangingPunct="0">
                        <a:lnSpc>
                          <a:spcPts val="1200"/>
                        </a:lnSpc>
                        <a:spcAft>
                          <a:spcPts val="0"/>
                        </a:spcAft>
                      </a:pPr>
                      <a:r>
                        <a:rPr lang="en-US" sz="1000">
                          <a:effectLst/>
                        </a:rPr>
                        <a:t>17.30</a:t>
                      </a:r>
                      <a:endParaRPr lang="en-GB" sz="10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757100440"/>
                  </a:ext>
                </a:extLst>
              </a:tr>
              <a:tr h="0">
                <a:tc gridSpan="5">
                  <a:txBody>
                    <a:bodyPr/>
                    <a:lstStyle/>
                    <a:p>
                      <a:pPr indent="0" algn="ctr" hangingPunct="0">
                        <a:lnSpc>
                          <a:spcPts val="1200"/>
                        </a:lnSpc>
                        <a:spcAft>
                          <a:spcPts val="0"/>
                        </a:spcAft>
                      </a:pPr>
                      <a:r>
                        <a:rPr lang="en-US" sz="1000">
                          <a:effectLst/>
                        </a:rPr>
                        <a:t>For apartment</a:t>
                      </a:r>
                      <a:endParaRPr lang="en-GB" sz="1000">
                        <a:effectLst/>
                        <a:latin typeface="Times New Roman" panose="02020603050405020304" pitchFamily="18" charset="0"/>
                        <a:ea typeface="Times New Roman" panose="02020603050405020304" pitchFamily="18" charset="0"/>
                      </a:endParaRPr>
                    </a:p>
                  </a:txBody>
                  <a:tcPr marL="68580" marR="68580" marT="0" marB="0" anchor="ct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548104628"/>
                  </a:ext>
                </a:extLst>
              </a:tr>
              <a:tr h="0">
                <a:tc>
                  <a:txBody>
                    <a:bodyPr/>
                    <a:lstStyle/>
                    <a:p>
                      <a:pPr indent="0" algn="ctr" hangingPunct="0">
                        <a:lnSpc>
                          <a:spcPts val="1200"/>
                        </a:lnSpc>
                        <a:spcAft>
                          <a:spcPts val="0"/>
                        </a:spcAft>
                      </a:pPr>
                      <a:r>
                        <a:rPr lang="en-US" sz="1000">
                          <a:effectLst/>
                        </a:rPr>
                        <a:t>Air supply valve</a:t>
                      </a:r>
                      <a:endParaRPr lang="en-GB"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0" algn="ctr" hangingPunct="0">
                        <a:lnSpc>
                          <a:spcPts val="1200"/>
                        </a:lnSpc>
                        <a:spcAft>
                          <a:spcPts val="0"/>
                        </a:spcAft>
                      </a:pPr>
                      <a:r>
                        <a:rPr lang="en-US" sz="1000">
                          <a:effectLst/>
                        </a:rPr>
                        <a:t>Ø100 mm</a:t>
                      </a:r>
                      <a:endParaRPr lang="en-GB"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0" algn="ctr" hangingPunct="0">
                        <a:lnSpc>
                          <a:spcPts val="1200"/>
                        </a:lnSpc>
                        <a:spcAft>
                          <a:spcPts val="0"/>
                        </a:spcAft>
                      </a:pPr>
                      <a:r>
                        <a:rPr lang="en-US" sz="1000">
                          <a:effectLst/>
                        </a:rPr>
                        <a:t>Pcs.</a:t>
                      </a:r>
                      <a:endParaRPr lang="en-GB"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0" algn="ctr" hangingPunct="0">
                        <a:lnSpc>
                          <a:spcPts val="1200"/>
                        </a:lnSpc>
                        <a:spcAft>
                          <a:spcPts val="0"/>
                        </a:spcAft>
                      </a:pPr>
                      <a:r>
                        <a:rPr lang="en-US" sz="1000">
                          <a:effectLst/>
                        </a:rPr>
                        <a:t>2</a:t>
                      </a:r>
                      <a:endParaRPr lang="en-GB"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0" algn="ctr" hangingPunct="0">
                        <a:lnSpc>
                          <a:spcPts val="1200"/>
                        </a:lnSpc>
                        <a:spcAft>
                          <a:spcPts val="0"/>
                        </a:spcAft>
                      </a:pPr>
                      <a:r>
                        <a:rPr lang="en-US" sz="1000">
                          <a:effectLst/>
                        </a:rPr>
                        <a:t>5.00</a:t>
                      </a:r>
                      <a:endParaRPr lang="en-GB" sz="10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2292826821"/>
                  </a:ext>
                </a:extLst>
              </a:tr>
              <a:tr h="0">
                <a:tc>
                  <a:txBody>
                    <a:bodyPr/>
                    <a:lstStyle/>
                    <a:p>
                      <a:pPr indent="0" algn="ctr" hangingPunct="0">
                        <a:lnSpc>
                          <a:spcPts val="1200"/>
                        </a:lnSpc>
                        <a:spcAft>
                          <a:spcPts val="0"/>
                        </a:spcAft>
                      </a:pPr>
                      <a:r>
                        <a:rPr lang="en-US" sz="1000">
                          <a:effectLst/>
                        </a:rPr>
                        <a:t>Air exhaust grill</a:t>
                      </a:r>
                      <a:endParaRPr lang="en-GB"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0" algn="ctr" hangingPunct="0">
                        <a:lnSpc>
                          <a:spcPts val="1200"/>
                        </a:lnSpc>
                        <a:spcAft>
                          <a:spcPts val="0"/>
                        </a:spcAft>
                      </a:pPr>
                      <a:r>
                        <a:rPr lang="en-US" sz="1000">
                          <a:effectLst/>
                        </a:rPr>
                        <a:t>200x100 mm</a:t>
                      </a:r>
                      <a:endParaRPr lang="en-GB"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0" algn="ctr" hangingPunct="0">
                        <a:lnSpc>
                          <a:spcPts val="1200"/>
                        </a:lnSpc>
                        <a:spcAft>
                          <a:spcPts val="0"/>
                        </a:spcAft>
                      </a:pPr>
                      <a:r>
                        <a:rPr lang="en-US" sz="1000">
                          <a:effectLst/>
                        </a:rPr>
                        <a:t>Pcs.</a:t>
                      </a:r>
                      <a:endParaRPr lang="en-GB"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0" algn="ctr" hangingPunct="0">
                        <a:lnSpc>
                          <a:spcPts val="1200"/>
                        </a:lnSpc>
                        <a:spcAft>
                          <a:spcPts val="0"/>
                        </a:spcAft>
                      </a:pPr>
                      <a:r>
                        <a:rPr lang="en-US" sz="1000">
                          <a:effectLst/>
                        </a:rPr>
                        <a:t>1</a:t>
                      </a:r>
                      <a:endParaRPr lang="en-GB"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0" algn="ctr" hangingPunct="0">
                        <a:lnSpc>
                          <a:spcPts val="1200"/>
                        </a:lnSpc>
                        <a:spcAft>
                          <a:spcPts val="0"/>
                        </a:spcAft>
                      </a:pPr>
                      <a:r>
                        <a:rPr lang="en-US" sz="1000">
                          <a:effectLst/>
                        </a:rPr>
                        <a:t>17.00</a:t>
                      </a:r>
                      <a:endParaRPr lang="en-GB" sz="10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257447875"/>
                  </a:ext>
                </a:extLst>
              </a:tr>
              <a:tr h="0">
                <a:tc>
                  <a:txBody>
                    <a:bodyPr/>
                    <a:lstStyle/>
                    <a:p>
                      <a:pPr indent="0" algn="ctr" hangingPunct="0">
                        <a:lnSpc>
                          <a:spcPts val="1200"/>
                        </a:lnSpc>
                        <a:spcAft>
                          <a:spcPts val="0"/>
                        </a:spcAft>
                      </a:pPr>
                      <a:r>
                        <a:rPr lang="en-US" sz="1000">
                          <a:effectLst/>
                        </a:rPr>
                        <a:t>Air exhaust valve</a:t>
                      </a:r>
                      <a:endParaRPr lang="en-GB"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0" algn="ctr" hangingPunct="0">
                        <a:lnSpc>
                          <a:spcPts val="1200"/>
                        </a:lnSpc>
                        <a:spcAft>
                          <a:spcPts val="0"/>
                        </a:spcAft>
                      </a:pPr>
                      <a:r>
                        <a:rPr lang="en-US" sz="1000">
                          <a:effectLst/>
                        </a:rPr>
                        <a:t>Ø100 mm</a:t>
                      </a:r>
                      <a:endParaRPr lang="en-GB"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0" algn="ctr" hangingPunct="0">
                        <a:lnSpc>
                          <a:spcPts val="1200"/>
                        </a:lnSpc>
                        <a:spcAft>
                          <a:spcPts val="0"/>
                        </a:spcAft>
                      </a:pPr>
                      <a:r>
                        <a:rPr lang="en-US" sz="1000">
                          <a:effectLst/>
                        </a:rPr>
                        <a:t>Pcs.</a:t>
                      </a:r>
                      <a:endParaRPr lang="en-GB"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0" algn="ctr" hangingPunct="0">
                        <a:lnSpc>
                          <a:spcPts val="1200"/>
                        </a:lnSpc>
                        <a:spcAft>
                          <a:spcPts val="0"/>
                        </a:spcAft>
                      </a:pPr>
                      <a:r>
                        <a:rPr lang="en-US" sz="1000">
                          <a:effectLst/>
                        </a:rPr>
                        <a:t>1</a:t>
                      </a:r>
                      <a:endParaRPr lang="en-GB"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0" algn="ctr" hangingPunct="0">
                        <a:lnSpc>
                          <a:spcPts val="1200"/>
                        </a:lnSpc>
                        <a:spcAft>
                          <a:spcPts val="0"/>
                        </a:spcAft>
                      </a:pPr>
                      <a:r>
                        <a:rPr lang="en-US" sz="1000">
                          <a:effectLst/>
                        </a:rPr>
                        <a:t>5.00</a:t>
                      </a:r>
                      <a:endParaRPr lang="en-GB" sz="10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4077976416"/>
                  </a:ext>
                </a:extLst>
              </a:tr>
              <a:tr h="0">
                <a:tc>
                  <a:txBody>
                    <a:bodyPr/>
                    <a:lstStyle/>
                    <a:p>
                      <a:pPr indent="0" algn="ctr" hangingPunct="0">
                        <a:lnSpc>
                          <a:spcPts val="1200"/>
                        </a:lnSpc>
                        <a:spcAft>
                          <a:spcPts val="0"/>
                        </a:spcAft>
                      </a:pPr>
                      <a:r>
                        <a:rPr lang="en-US" sz="1000">
                          <a:effectLst/>
                        </a:rPr>
                        <a:t>Duct</a:t>
                      </a:r>
                      <a:endParaRPr lang="en-GB"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0" algn="ctr" hangingPunct="0">
                        <a:lnSpc>
                          <a:spcPts val="1200"/>
                        </a:lnSpc>
                        <a:spcAft>
                          <a:spcPts val="0"/>
                        </a:spcAft>
                      </a:pPr>
                      <a:r>
                        <a:rPr lang="en-US" sz="1000">
                          <a:effectLst/>
                        </a:rPr>
                        <a:t>Ø160 mm</a:t>
                      </a:r>
                      <a:endParaRPr lang="en-GB"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0" algn="ctr" hangingPunct="0">
                        <a:lnSpc>
                          <a:spcPts val="1200"/>
                        </a:lnSpc>
                        <a:spcAft>
                          <a:spcPts val="0"/>
                        </a:spcAft>
                      </a:pPr>
                      <a:r>
                        <a:rPr lang="en-US" sz="1000">
                          <a:effectLst/>
                        </a:rPr>
                        <a:t>m</a:t>
                      </a:r>
                      <a:endParaRPr lang="en-GB"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0" algn="ctr" hangingPunct="0">
                        <a:lnSpc>
                          <a:spcPts val="1200"/>
                        </a:lnSpc>
                        <a:spcAft>
                          <a:spcPts val="0"/>
                        </a:spcAft>
                      </a:pPr>
                      <a:r>
                        <a:rPr lang="en-US" sz="1000">
                          <a:effectLst/>
                        </a:rPr>
                        <a:t>3</a:t>
                      </a:r>
                      <a:endParaRPr lang="en-GB"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0" algn="ctr" hangingPunct="0">
                        <a:lnSpc>
                          <a:spcPts val="1200"/>
                        </a:lnSpc>
                        <a:spcAft>
                          <a:spcPts val="0"/>
                        </a:spcAft>
                      </a:pPr>
                      <a:r>
                        <a:rPr lang="en-US" sz="1000">
                          <a:effectLst/>
                        </a:rPr>
                        <a:t>1.50</a:t>
                      </a:r>
                      <a:endParaRPr lang="en-GB" sz="10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510627834"/>
                  </a:ext>
                </a:extLst>
              </a:tr>
              <a:tr h="0">
                <a:tc>
                  <a:txBody>
                    <a:bodyPr/>
                    <a:lstStyle/>
                    <a:p>
                      <a:pPr indent="0" algn="ctr" hangingPunct="0">
                        <a:lnSpc>
                          <a:spcPts val="1200"/>
                        </a:lnSpc>
                        <a:spcAft>
                          <a:spcPts val="0"/>
                        </a:spcAft>
                      </a:pPr>
                      <a:r>
                        <a:rPr lang="en-US" sz="1000">
                          <a:effectLst/>
                        </a:rPr>
                        <a:t>Duct</a:t>
                      </a:r>
                      <a:endParaRPr lang="en-GB"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0" algn="ctr" hangingPunct="0">
                        <a:lnSpc>
                          <a:spcPts val="1200"/>
                        </a:lnSpc>
                        <a:spcAft>
                          <a:spcPts val="0"/>
                        </a:spcAft>
                      </a:pPr>
                      <a:r>
                        <a:rPr lang="en-US" sz="1000">
                          <a:effectLst/>
                        </a:rPr>
                        <a:t>Ø125 mm</a:t>
                      </a:r>
                      <a:endParaRPr lang="en-GB"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0" algn="ctr" hangingPunct="0">
                        <a:lnSpc>
                          <a:spcPts val="1200"/>
                        </a:lnSpc>
                        <a:spcAft>
                          <a:spcPts val="0"/>
                        </a:spcAft>
                      </a:pPr>
                      <a:r>
                        <a:rPr lang="en-US" sz="1000">
                          <a:effectLst/>
                        </a:rPr>
                        <a:t>m</a:t>
                      </a:r>
                      <a:endParaRPr lang="en-GB"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0" algn="ctr" hangingPunct="0">
                        <a:lnSpc>
                          <a:spcPts val="1200"/>
                        </a:lnSpc>
                        <a:spcAft>
                          <a:spcPts val="0"/>
                        </a:spcAft>
                      </a:pPr>
                      <a:r>
                        <a:rPr lang="en-US" sz="1000">
                          <a:effectLst/>
                        </a:rPr>
                        <a:t>4</a:t>
                      </a:r>
                      <a:endParaRPr lang="en-GB"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0" algn="ctr" hangingPunct="0">
                        <a:lnSpc>
                          <a:spcPts val="1200"/>
                        </a:lnSpc>
                        <a:spcAft>
                          <a:spcPts val="0"/>
                        </a:spcAft>
                      </a:pPr>
                      <a:r>
                        <a:rPr lang="en-US" sz="1000" dirty="0">
                          <a:effectLst/>
                        </a:rPr>
                        <a:t>1.20</a:t>
                      </a:r>
                      <a:endParaRPr lang="en-GB" sz="10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26183300"/>
                  </a:ext>
                </a:extLst>
              </a:tr>
              <a:tr h="0">
                <a:tc gridSpan="4">
                  <a:txBody>
                    <a:bodyPr/>
                    <a:lstStyle/>
                    <a:p>
                      <a:pPr indent="0" algn="ctr" hangingPunct="0">
                        <a:lnSpc>
                          <a:spcPts val="1200"/>
                        </a:lnSpc>
                        <a:spcAft>
                          <a:spcPts val="0"/>
                        </a:spcAft>
                      </a:pPr>
                      <a:r>
                        <a:rPr lang="en-US" sz="1000">
                          <a:effectLst/>
                        </a:rPr>
                        <a:t>Total cost with 30 % added*</a:t>
                      </a:r>
                      <a:endParaRPr lang="en-GB" sz="1000">
                        <a:effectLst/>
                        <a:latin typeface="Times New Roman" panose="02020603050405020304" pitchFamily="18" charset="0"/>
                        <a:ea typeface="Times New Roman" panose="02020603050405020304" pitchFamily="18" charset="0"/>
                      </a:endParaRPr>
                    </a:p>
                  </a:txBody>
                  <a:tcPr marL="68580" marR="68580" marT="0" marB="0" anchor="ct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indent="0" algn="ctr" hangingPunct="0">
                        <a:lnSpc>
                          <a:spcPts val="1200"/>
                        </a:lnSpc>
                        <a:spcAft>
                          <a:spcPts val="0"/>
                        </a:spcAft>
                      </a:pPr>
                      <a:r>
                        <a:rPr lang="en-US" sz="1000" dirty="0">
                          <a:effectLst/>
                        </a:rPr>
                        <a:t>560.00</a:t>
                      </a:r>
                      <a:endParaRPr lang="en-GB" sz="10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591294852"/>
                  </a:ext>
                </a:extLst>
              </a:tr>
            </a:tbl>
          </a:graphicData>
        </a:graphic>
      </p:graphicFrame>
      <p:sp>
        <p:nvSpPr>
          <p:cNvPr id="27" name="Arrow: Curved Down 26">
            <a:extLst>
              <a:ext uri="{FF2B5EF4-FFF2-40B4-BE49-F238E27FC236}">
                <a16:creationId xmlns:a16="http://schemas.microsoft.com/office/drawing/2014/main" id="{ABAE9BF0-FB71-486A-80BC-B9227175B4CE}"/>
              </a:ext>
            </a:extLst>
          </p:cNvPr>
          <p:cNvSpPr/>
          <p:nvPr/>
        </p:nvSpPr>
        <p:spPr>
          <a:xfrm flipH="1">
            <a:off x="3279761" y="998820"/>
            <a:ext cx="648072" cy="349812"/>
          </a:xfrm>
          <a:prstGeom prst="curved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8" name="Arrow: Curved Up 27">
            <a:extLst>
              <a:ext uri="{FF2B5EF4-FFF2-40B4-BE49-F238E27FC236}">
                <a16:creationId xmlns:a16="http://schemas.microsoft.com/office/drawing/2014/main" id="{20BA09BB-CC36-4B73-A24F-7E95082F92BD}"/>
              </a:ext>
            </a:extLst>
          </p:cNvPr>
          <p:cNvSpPr/>
          <p:nvPr/>
        </p:nvSpPr>
        <p:spPr>
          <a:xfrm>
            <a:off x="8247616" y="5322327"/>
            <a:ext cx="800712" cy="307019"/>
          </a:xfrm>
          <a:prstGeom prst="curved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9" name="Rectangle 28">
            <a:extLst>
              <a:ext uri="{FF2B5EF4-FFF2-40B4-BE49-F238E27FC236}">
                <a16:creationId xmlns:a16="http://schemas.microsoft.com/office/drawing/2014/main" id="{F16868C0-C524-4E02-813B-9EE65A63E1F4}"/>
              </a:ext>
            </a:extLst>
          </p:cNvPr>
          <p:cNvSpPr/>
          <p:nvPr/>
        </p:nvSpPr>
        <p:spPr>
          <a:xfrm>
            <a:off x="8500781" y="5947926"/>
            <a:ext cx="3287688" cy="830997"/>
          </a:xfrm>
          <a:prstGeom prst="rect">
            <a:avLst/>
          </a:prstGeom>
        </p:spPr>
        <p:txBody>
          <a:bodyPr wrap="square">
            <a:spAutoFit/>
          </a:bodyPr>
          <a:lstStyle/>
          <a:p>
            <a:pPr algn="just">
              <a:spcBef>
                <a:spcPts val="900"/>
              </a:spcBef>
              <a:spcAft>
                <a:spcPts val="0"/>
              </a:spcAft>
            </a:pPr>
            <a:r>
              <a:rPr lang="en-US" sz="1200" i="1" dirty="0">
                <a:ea typeface="Times New Roman" panose="02020603050405020304" pitchFamily="18" charset="0"/>
                <a:cs typeface="Times New Roman" panose="02020603050405020304" pitchFamily="18" charset="0"/>
              </a:rPr>
              <a:t>*The total cost includes the cost of all units located in the apartment and 1/30 of whole price for whole building units, as there are thirty apartments that would be served by the AHU.</a:t>
            </a:r>
            <a:endParaRPr lang="lv-LV" sz="1200" dirty="0">
              <a:effectLs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58432201"/>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454EB-0320-4889-8B3F-95BDE27C38C5}"/>
              </a:ext>
            </a:extLst>
          </p:cNvPr>
          <p:cNvSpPr>
            <a:spLocks noGrp="1"/>
          </p:cNvSpPr>
          <p:nvPr>
            <p:ph type="title"/>
          </p:nvPr>
        </p:nvSpPr>
        <p:spPr/>
        <p:txBody>
          <a:bodyPr/>
          <a:lstStyle/>
          <a:p>
            <a:r>
              <a:rPr lang="en-GB" dirty="0"/>
              <a:t>Life cycle cost analysis</a:t>
            </a:r>
          </a:p>
        </p:txBody>
      </p:sp>
      <p:sp>
        <p:nvSpPr>
          <p:cNvPr id="4" name="Footer Placeholder 3">
            <a:extLst>
              <a:ext uri="{FF2B5EF4-FFF2-40B4-BE49-F238E27FC236}">
                <a16:creationId xmlns:a16="http://schemas.microsoft.com/office/drawing/2014/main" id="{8B87DBE2-A09E-4D40-A37F-CDFA395515ED}"/>
              </a:ext>
            </a:extLst>
          </p:cNvPr>
          <p:cNvSpPr>
            <a:spLocks noGrp="1"/>
          </p:cNvSpPr>
          <p:nvPr>
            <p:ph type="ftr" sz="quarter" idx="11"/>
          </p:nvPr>
        </p:nvSpPr>
        <p:spPr/>
        <p:txBody>
          <a:bodyPr/>
          <a:lstStyle/>
          <a:p>
            <a:endParaRPr lang="en-GB"/>
          </a:p>
        </p:txBody>
      </p:sp>
      <p:graphicFrame>
        <p:nvGraphicFramePr>
          <p:cNvPr id="5" name="Table 4">
            <a:extLst>
              <a:ext uri="{FF2B5EF4-FFF2-40B4-BE49-F238E27FC236}">
                <a16:creationId xmlns:a16="http://schemas.microsoft.com/office/drawing/2014/main" id="{092619ED-58CB-4954-B4CF-F5EEA5F6DAE7}"/>
              </a:ext>
            </a:extLst>
          </p:cNvPr>
          <p:cNvGraphicFramePr>
            <a:graphicFrameLocks noGrp="1"/>
          </p:cNvGraphicFramePr>
          <p:nvPr>
            <p:extLst>
              <p:ext uri="{D42A27DB-BD31-4B8C-83A1-F6EECF244321}">
                <p14:modId xmlns:p14="http://schemas.microsoft.com/office/powerpoint/2010/main" val="870842865"/>
              </p:ext>
            </p:extLst>
          </p:nvPr>
        </p:nvGraphicFramePr>
        <p:xfrm>
          <a:off x="263352" y="1746394"/>
          <a:ext cx="7056782" cy="4351339"/>
        </p:xfrm>
        <a:graphic>
          <a:graphicData uri="http://schemas.openxmlformats.org/drawingml/2006/table">
            <a:tbl>
              <a:tblPr firstRow="1" firstCol="1" bandRow="1">
                <a:tableStyleId>{5C22544A-7EE6-4342-B048-85BDC9FD1C3A}</a:tableStyleId>
              </a:tblPr>
              <a:tblGrid>
                <a:gridCol w="1702939">
                  <a:extLst>
                    <a:ext uri="{9D8B030D-6E8A-4147-A177-3AD203B41FA5}">
                      <a16:colId xmlns:a16="http://schemas.microsoft.com/office/drawing/2014/main" val="940058958"/>
                    </a:ext>
                  </a:extLst>
                </a:gridCol>
                <a:gridCol w="1012778">
                  <a:extLst>
                    <a:ext uri="{9D8B030D-6E8A-4147-A177-3AD203B41FA5}">
                      <a16:colId xmlns:a16="http://schemas.microsoft.com/office/drawing/2014/main" val="1522489896"/>
                    </a:ext>
                  </a:extLst>
                </a:gridCol>
                <a:gridCol w="867803">
                  <a:extLst>
                    <a:ext uri="{9D8B030D-6E8A-4147-A177-3AD203B41FA5}">
                      <a16:colId xmlns:a16="http://schemas.microsoft.com/office/drawing/2014/main" val="2505896941"/>
                    </a:ext>
                  </a:extLst>
                </a:gridCol>
                <a:gridCol w="1592676">
                  <a:extLst>
                    <a:ext uri="{9D8B030D-6E8A-4147-A177-3AD203B41FA5}">
                      <a16:colId xmlns:a16="http://schemas.microsoft.com/office/drawing/2014/main" val="3049490321"/>
                    </a:ext>
                  </a:extLst>
                </a:gridCol>
                <a:gridCol w="931105">
                  <a:extLst>
                    <a:ext uri="{9D8B030D-6E8A-4147-A177-3AD203B41FA5}">
                      <a16:colId xmlns:a16="http://schemas.microsoft.com/office/drawing/2014/main" val="3635429776"/>
                    </a:ext>
                  </a:extLst>
                </a:gridCol>
                <a:gridCol w="949481">
                  <a:extLst>
                    <a:ext uri="{9D8B030D-6E8A-4147-A177-3AD203B41FA5}">
                      <a16:colId xmlns:a16="http://schemas.microsoft.com/office/drawing/2014/main" val="3057737577"/>
                    </a:ext>
                  </a:extLst>
                </a:gridCol>
              </a:tblGrid>
              <a:tr h="621620">
                <a:tc>
                  <a:txBody>
                    <a:bodyPr/>
                    <a:lstStyle/>
                    <a:p>
                      <a:pPr algn="ctr">
                        <a:lnSpc>
                          <a:spcPct val="100000"/>
                        </a:lnSpc>
                        <a:spcBef>
                          <a:spcPts val="0"/>
                        </a:spcBef>
                        <a:spcAft>
                          <a:spcPts val="0"/>
                        </a:spcAft>
                      </a:pPr>
                      <a:r>
                        <a:rPr lang="en-US" sz="1050">
                          <a:effectLst/>
                        </a:rPr>
                        <a:t>Type of ventilation system</a:t>
                      </a:r>
                      <a:endParaRPr lang="en-GB" sz="1100">
                        <a:effectLst/>
                        <a:latin typeface="Arial" panose="020B0604020202020204" pitchFamily="34" charset="0"/>
                        <a:ea typeface="Times New Roman" panose="02020603050405020304" pitchFamily="18" charset="0"/>
                        <a:cs typeface="Times New Roman" panose="02020603050405020304" pitchFamily="18" charset="0"/>
                      </a:endParaRPr>
                    </a:p>
                  </a:txBody>
                  <a:tcPr marL="58890" marR="58890" marT="0" marB="0" anchor="ctr"/>
                </a:tc>
                <a:tc>
                  <a:txBody>
                    <a:bodyPr/>
                    <a:lstStyle/>
                    <a:p>
                      <a:pPr algn="ctr">
                        <a:lnSpc>
                          <a:spcPct val="100000"/>
                        </a:lnSpc>
                        <a:spcBef>
                          <a:spcPts val="0"/>
                        </a:spcBef>
                        <a:spcAft>
                          <a:spcPts val="0"/>
                        </a:spcAft>
                      </a:pPr>
                      <a:r>
                        <a:rPr lang="en-US" sz="1050">
                          <a:effectLst/>
                        </a:rPr>
                        <a:t>Installation costs</a:t>
                      </a:r>
                      <a:r>
                        <a:rPr lang="en-US" sz="1050" baseline="30000">
                          <a:effectLst/>
                        </a:rPr>
                        <a:t>1)</a:t>
                      </a:r>
                      <a:endParaRPr lang="en-GB" sz="1100">
                        <a:effectLst/>
                      </a:endParaRPr>
                    </a:p>
                    <a:p>
                      <a:pPr algn="ctr">
                        <a:lnSpc>
                          <a:spcPct val="100000"/>
                        </a:lnSpc>
                        <a:spcBef>
                          <a:spcPts val="0"/>
                        </a:spcBef>
                        <a:spcAft>
                          <a:spcPts val="0"/>
                        </a:spcAft>
                      </a:pPr>
                      <a:r>
                        <a:rPr lang="en-US" sz="1050">
                          <a:effectLst/>
                        </a:rPr>
                        <a:t>(EUR)</a:t>
                      </a:r>
                      <a:endParaRPr lang="en-GB" sz="1100">
                        <a:effectLst/>
                        <a:latin typeface="Arial" panose="020B0604020202020204" pitchFamily="34" charset="0"/>
                        <a:ea typeface="Times New Roman" panose="02020603050405020304" pitchFamily="18" charset="0"/>
                        <a:cs typeface="Times New Roman" panose="02020603050405020304" pitchFamily="18" charset="0"/>
                      </a:endParaRPr>
                    </a:p>
                  </a:txBody>
                  <a:tcPr marL="58890" marR="58890" marT="0" marB="0" anchor="ctr"/>
                </a:tc>
                <a:tc>
                  <a:txBody>
                    <a:bodyPr/>
                    <a:lstStyle/>
                    <a:p>
                      <a:pPr algn="ctr">
                        <a:lnSpc>
                          <a:spcPct val="100000"/>
                        </a:lnSpc>
                        <a:spcBef>
                          <a:spcPts val="0"/>
                        </a:spcBef>
                        <a:spcAft>
                          <a:spcPts val="0"/>
                        </a:spcAft>
                      </a:pPr>
                      <a:r>
                        <a:rPr lang="en-US" sz="1050">
                          <a:effectLst/>
                        </a:rPr>
                        <a:t>Maintenance costs</a:t>
                      </a:r>
                      <a:r>
                        <a:rPr lang="en-US" sz="1050" baseline="30000">
                          <a:effectLst/>
                        </a:rPr>
                        <a:t>2)</a:t>
                      </a:r>
                      <a:endParaRPr lang="en-GB" sz="1100">
                        <a:effectLst/>
                      </a:endParaRPr>
                    </a:p>
                    <a:p>
                      <a:pPr algn="ctr">
                        <a:lnSpc>
                          <a:spcPct val="100000"/>
                        </a:lnSpc>
                        <a:spcBef>
                          <a:spcPts val="0"/>
                        </a:spcBef>
                        <a:spcAft>
                          <a:spcPts val="0"/>
                        </a:spcAft>
                      </a:pPr>
                      <a:r>
                        <a:rPr lang="en-US" sz="1050">
                          <a:effectLst/>
                        </a:rPr>
                        <a:t>(EUR)</a:t>
                      </a:r>
                      <a:endParaRPr lang="en-GB" sz="1100">
                        <a:effectLst/>
                        <a:latin typeface="Arial" panose="020B0604020202020204" pitchFamily="34" charset="0"/>
                        <a:ea typeface="Times New Roman" panose="02020603050405020304" pitchFamily="18" charset="0"/>
                        <a:cs typeface="Times New Roman" panose="02020603050405020304" pitchFamily="18" charset="0"/>
                      </a:endParaRPr>
                    </a:p>
                  </a:txBody>
                  <a:tcPr marL="58890" marR="58890" marT="0" marB="0" anchor="ctr"/>
                </a:tc>
                <a:tc>
                  <a:txBody>
                    <a:bodyPr/>
                    <a:lstStyle/>
                    <a:p>
                      <a:pPr algn="ctr">
                        <a:lnSpc>
                          <a:spcPct val="100000"/>
                        </a:lnSpc>
                        <a:spcBef>
                          <a:spcPts val="0"/>
                        </a:spcBef>
                        <a:spcAft>
                          <a:spcPts val="0"/>
                        </a:spcAft>
                      </a:pPr>
                      <a:r>
                        <a:rPr lang="en-US" sz="1050">
                          <a:effectLst/>
                        </a:rPr>
                        <a:t>Heating costs</a:t>
                      </a:r>
                      <a:r>
                        <a:rPr lang="en-US" sz="1050" baseline="30000">
                          <a:effectLst/>
                        </a:rPr>
                        <a:t>3)</a:t>
                      </a:r>
                      <a:endParaRPr lang="en-GB" sz="1100">
                        <a:effectLst/>
                      </a:endParaRPr>
                    </a:p>
                    <a:p>
                      <a:pPr algn="ctr">
                        <a:lnSpc>
                          <a:spcPct val="100000"/>
                        </a:lnSpc>
                        <a:spcBef>
                          <a:spcPts val="0"/>
                        </a:spcBef>
                        <a:spcAft>
                          <a:spcPts val="0"/>
                        </a:spcAft>
                      </a:pPr>
                      <a:r>
                        <a:rPr lang="en-US" sz="1050">
                          <a:effectLst/>
                        </a:rPr>
                        <a:t>(EUR)</a:t>
                      </a:r>
                      <a:endParaRPr lang="en-GB" sz="1100">
                        <a:effectLst/>
                        <a:latin typeface="Arial" panose="020B0604020202020204" pitchFamily="34" charset="0"/>
                        <a:ea typeface="Times New Roman" panose="02020603050405020304" pitchFamily="18" charset="0"/>
                        <a:cs typeface="Times New Roman" panose="02020603050405020304" pitchFamily="18" charset="0"/>
                      </a:endParaRPr>
                    </a:p>
                  </a:txBody>
                  <a:tcPr marL="58890" marR="58890" marT="0" marB="0" anchor="ctr"/>
                </a:tc>
                <a:tc>
                  <a:txBody>
                    <a:bodyPr/>
                    <a:lstStyle/>
                    <a:p>
                      <a:pPr algn="ctr">
                        <a:lnSpc>
                          <a:spcPct val="100000"/>
                        </a:lnSpc>
                        <a:spcBef>
                          <a:spcPts val="0"/>
                        </a:spcBef>
                        <a:spcAft>
                          <a:spcPts val="0"/>
                        </a:spcAft>
                      </a:pPr>
                      <a:r>
                        <a:rPr lang="en-US" sz="1050">
                          <a:effectLst/>
                        </a:rPr>
                        <a:t>Powering costs</a:t>
                      </a:r>
                      <a:r>
                        <a:rPr lang="en-US" sz="1050" baseline="30000">
                          <a:effectLst/>
                        </a:rPr>
                        <a:t>4)</a:t>
                      </a:r>
                      <a:endParaRPr lang="en-GB" sz="1100">
                        <a:effectLst/>
                      </a:endParaRPr>
                    </a:p>
                    <a:p>
                      <a:pPr algn="ctr">
                        <a:lnSpc>
                          <a:spcPct val="100000"/>
                        </a:lnSpc>
                        <a:spcBef>
                          <a:spcPts val="0"/>
                        </a:spcBef>
                        <a:spcAft>
                          <a:spcPts val="0"/>
                        </a:spcAft>
                      </a:pPr>
                      <a:r>
                        <a:rPr lang="en-US" sz="1050">
                          <a:effectLst/>
                        </a:rPr>
                        <a:t>(EUR)</a:t>
                      </a:r>
                      <a:endParaRPr lang="en-GB" sz="1100">
                        <a:effectLst/>
                        <a:latin typeface="Arial" panose="020B0604020202020204" pitchFamily="34" charset="0"/>
                        <a:ea typeface="Times New Roman" panose="02020603050405020304" pitchFamily="18" charset="0"/>
                        <a:cs typeface="Times New Roman" panose="02020603050405020304" pitchFamily="18" charset="0"/>
                      </a:endParaRPr>
                    </a:p>
                  </a:txBody>
                  <a:tcPr marL="58890" marR="58890" marT="0" marB="0" anchor="ctr"/>
                </a:tc>
                <a:tc>
                  <a:txBody>
                    <a:bodyPr/>
                    <a:lstStyle/>
                    <a:p>
                      <a:pPr algn="ctr">
                        <a:lnSpc>
                          <a:spcPct val="100000"/>
                        </a:lnSpc>
                        <a:spcBef>
                          <a:spcPts val="0"/>
                        </a:spcBef>
                        <a:spcAft>
                          <a:spcPts val="0"/>
                        </a:spcAft>
                      </a:pPr>
                      <a:r>
                        <a:rPr lang="en-US" sz="1050">
                          <a:effectLst/>
                        </a:rPr>
                        <a:t>Total Annual costs</a:t>
                      </a:r>
                      <a:endParaRPr lang="en-GB" sz="1100">
                        <a:effectLst/>
                      </a:endParaRPr>
                    </a:p>
                    <a:p>
                      <a:pPr algn="ctr">
                        <a:lnSpc>
                          <a:spcPct val="100000"/>
                        </a:lnSpc>
                        <a:spcBef>
                          <a:spcPts val="0"/>
                        </a:spcBef>
                        <a:spcAft>
                          <a:spcPts val="0"/>
                        </a:spcAft>
                      </a:pPr>
                      <a:r>
                        <a:rPr lang="en-US" sz="1050">
                          <a:effectLst/>
                        </a:rPr>
                        <a:t>(EUR)</a:t>
                      </a:r>
                      <a:endParaRPr lang="en-GB" sz="1100">
                        <a:effectLst/>
                        <a:latin typeface="Arial" panose="020B0604020202020204" pitchFamily="34" charset="0"/>
                        <a:ea typeface="Times New Roman" panose="02020603050405020304" pitchFamily="18" charset="0"/>
                        <a:cs typeface="Times New Roman" panose="02020603050405020304" pitchFamily="18" charset="0"/>
                      </a:endParaRPr>
                    </a:p>
                  </a:txBody>
                  <a:tcPr marL="58890" marR="58890" marT="0" marB="0"/>
                </a:tc>
                <a:extLst>
                  <a:ext uri="{0D108BD9-81ED-4DB2-BD59-A6C34878D82A}">
                    <a16:rowId xmlns:a16="http://schemas.microsoft.com/office/drawing/2014/main" val="906767686"/>
                  </a:ext>
                </a:extLst>
              </a:tr>
              <a:tr h="392602">
                <a:tc>
                  <a:txBody>
                    <a:bodyPr/>
                    <a:lstStyle/>
                    <a:p>
                      <a:pPr algn="l">
                        <a:lnSpc>
                          <a:spcPct val="100000"/>
                        </a:lnSpc>
                        <a:spcBef>
                          <a:spcPts val="0"/>
                        </a:spcBef>
                        <a:spcAft>
                          <a:spcPts val="0"/>
                        </a:spcAft>
                      </a:pPr>
                      <a:r>
                        <a:rPr lang="en-US" sz="1050">
                          <a:effectLst/>
                        </a:rPr>
                        <a:t>Natural by opening windows and natural exhaust</a:t>
                      </a:r>
                      <a:endParaRPr lang="en-GB" sz="1100">
                        <a:effectLst/>
                        <a:latin typeface="Arial" panose="020B0604020202020204" pitchFamily="34" charset="0"/>
                        <a:ea typeface="Times New Roman" panose="02020603050405020304" pitchFamily="18" charset="0"/>
                        <a:cs typeface="Times New Roman" panose="02020603050405020304" pitchFamily="18" charset="0"/>
                      </a:endParaRPr>
                    </a:p>
                  </a:txBody>
                  <a:tcPr marL="58890" marR="58890" marT="0" marB="0" anchor="ctr"/>
                </a:tc>
                <a:tc>
                  <a:txBody>
                    <a:bodyPr/>
                    <a:lstStyle/>
                    <a:p>
                      <a:pPr algn="ctr">
                        <a:lnSpc>
                          <a:spcPct val="100000"/>
                        </a:lnSpc>
                        <a:spcBef>
                          <a:spcPts val="0"/>
                        </a:spcBef>
                        <a:spcAft>
                          <a:spcPts val="0"/>
                        </a:spcAft>
                      </a:pPr>
                      <a:r>
                        <a:rPr lang="en-US" sz="1050">
                          <a:effectLst/>
                        </a:rPr>
                        <a:t>1800</a:t>
                      </a:r>
                      <a:endParaRPr lang="en-GB" sz="1100">
                        <a:effectLst/>
                        <a:latin typeface="Arial" panose="020B0604020202020204" pitchFamily="34" charset="0"/>
                        <a:ea typeface="Times New Roman" panose="02020603050405020304" pitchFamily="18" charset="0"/>
                        <a:cs typeface="Times New Roman" panose="02020603050405020304" pitchFamily="18" charset="0"/>
                      </a:endParaRPr>
                    </a:p>
                  </a:txBody>
                  <a:tcPr marL="58890" marR="58890" marT="0" marB="0" anchor="ctr"/>
                </a:tc>
                <a:tc>
                  <a:txBody>
                    <a:bodyPr/>
                    <a:lstStyle/>
                    <a:p>
                      <a:pPr algn="ctr">
                        <a:lnSpc>
                          <a:spcPct val="100000"/>
                        </a:lnSpc>
                        <a:spcBef>
                          <a:spcPts val="0"/>
                        </a:spcBef>
                        <a:spcAft>
                          <a:spcPts val="0"/>
                        </a:spcAft>
                      </a:pPr>
                      <a:r>
                        <a:rPr lang="en-US" sz="1050">
                          <a:effectLst/>
                        </a:rPr>
                        <a:t>-</a:t>
                      </a:r>
                      <a:endParaRPr lang="en-GB" sz="1100">
                        <a:effectLst/>
                      </a:endParaRPr>
                    </a:p>
                    <a:p>
                      <a:pPr algn="ctr">
                        <a:lnSpc>
                          <a:spcPct val="100000"/>
                        </a:lnSpc>
                        <a:spcBef>
                          <a:spcPts val="0"/>
                        </a:spcBef>
                        <a:spcAft>
                          <a:spcPts val="0"/>
                        </a:spcAft>
                      </a:pPr>
                      <a:r>
                        <a:rPr lang="en-US" sz="1050">
                          <a:effectLst/>
                        </a:rPr>
                        <a:t>-</a:t>
                      </a:r>
                      <a:endParaRPr lang="en-GB" sz="1100">
                        <a:effectLst/>
                        <a:latin typeface="Arial" panose="020B0604020202020204" pitchFamily="34" charset="0"/>
                        <a:ea typeface="Times New Roman" panose="02020603050405020304" pitchFamily="18" charset="0"/>
                        <a:cs typeface="Times New Roman" panose="02020603050405020304" pitchFamily="18" charset="0"/>
                      </a:endParaRPr>
                    </a:p>
                  </a:txBody>
                  <a:tcPr marL="58890" marR="58890" marT="0" marB="0" anchor="ctr"/>
                </a:tc>
                <a:tc>
                  <a:txBody>
                    <a:bodyPr/>
                    <a:lstStyle/>
                    <a:p>
                      <a:pPr algn="ctr">
                        <a:lnSpc>
                          <a:spcPct val="100000"/>
                        </a:lnSpc>
                        <a:spcBef>
                          <a:spcPts val="0"/>
                        </a:spcBef>
                        <a:spcAft>
                          <a:spcPts val="0"/>
                        </a:spcAft>
                      </a:pPr>
                      <a:r>
                        <a:rPr lang="en-US" sz="1050">
                          <a:effectLst/>
                        </a:rPr>
                        <a:t>8005</a:t>
                      </a:r>
                      <a:endParaRPr lang="en-GB" sz="1100">
                        <a:effectLst/>
                      </a:endParaRPr>
                    </a:p>
                    <a:p>
                      <a:pPr algn="ctr">
                        <a:lnSpc>
                          <a:spcPct val="100000"/>
                        </a:lnSpc>
                        <a:spcBef>
                          <a:spcPts val="0"/>
                        </a:spcBef>
                        <a:spcAft>
                          <a:spcPts val="0"/>
                        </a:spcAft>
                      </a:pPr>
                      <a:r>
                        <a:rPr lang="en-US" sz="1050">
                          <a:effectLst/>
                        </a:rPr>
                        <a:t>8110</a:t>
                      </a:r>
                      <a:endParaRPr lang="en-GB" sz="1100">
                        <a:effectLst/>
                        <a:latin typeface="Arial" panose="020B0604020202020204" pitchFamily="34" charset="0"/>
                        <a:ea typeface="Times New Roman" panose="02020603050405020304" pitchFamily="18" charset="0"/>
                        <a:cs typeface="Times New Roman" panose="02020603050405020304" pitchFamily="18" charset="0"/>
                      </a:endParaRPr>
                    </a:p>
                  </a:txBody>
                  <a:tcPr marL="58890" marR="58890" marT="0" marB="0" anchor="ctr"/>
                </a:tc>
                <a:tc>
                  <a:txBody>
                    <a:bodyPr/>
                    <a:lstStyle/>
                    <a:p>
                      <a:pPr algn="ctr">
                        <a:lnSpc>
                          <a:spcPct val="100000"/>
                        </a:lnSpc>
                        <a:spcBef>
                          <a:spcPts val="0"/>
                        </a:spcBef>
                        <a:spcAft>
                          <a:spcPts val="0"/>
                        </a:spcAft>
                      </a:pPr>
                      <a:r>
                        <a:rPr lang="en-US" sz="1050">
                          <a:effectLst/>
                        </a:rPr>
                        <a:t>-</a:t>
                      </a:r>
                      <a:endParaRPr lang="en-GB" sz="1100">
                        <a:effectLst/>
                      </a:endParaRPr>
                    </a:p>
                    <a:p>
                      <a:pPr algn="ctr">
                        <a:lnSpc>
                          <a:spcPct val="100000"/>
                        </a:lnSpc>
                        <a:spcBef>
                          <a:spcPts val="0"/>
                        </a:spcBef>
                        <a:spcAft>
                          <a:spcPts val="0"/>
                        </a:spcAft>
                      </a:pPr>
                      <a:r>
                        <a:rPr lang="en-US" sz="1050">
                          <a:effectLst/>
                        </a:rPr>
                        <a:t>-</a:t>
                      </a:r>
                      <a:endParaRPr lang="en-GB" sz="1100">
                        <a:effectLst/>
                        <a:latin typeface="Arial" panose="020B0604020202020204" pitchFamily="34" charset="0"/>
                        <a:ea typeface="Times New Roman" panose="02020603050405020304" pitchFamily="18" charset="0"/>
                        <a:cs typeface="Times New Roman" panose="02020603050405020304" pitchFamily="18" charset="0"/>
                      </a:endParaRPr>
                    </a:p>
                  </a:txBody>
                  <a:tcPr marL="58890" marR="58890" marT="0" marB="0" anchor="ctr"/>
                </a:tc>
                <a:tc>
                  <a:txBody>
                    <a:bodyPr/>
                    <a:lstStyle/>
                    <a:p>
                      <a:pPr algn="ctr">
                        <a:lnSpc>
                          <a:spcPct val="100000"/>
                        </a:lnSpc>
                        <a:spcBef>
                          <a:spcPts val="0"/>
                        </a:spcBef>
                        <a:spcAft>
                          <a:spcPts val="0"/>
                        </a:spcAft>
                      </a:pPr>
                      <a:r>
                        <a:rPr lang="en-US" sz="1050">
                          <a:effectLst/>
                        </a:rPr>
                        <a:t>8005</a:t>
                      </a:r>
                      <a:endParaRPr lang="en-GB" sz="1100">
                        <a:effectLst/>
                      </a:endParaRPr>
                    </a:p>
                    <a:p>
                      <a:pPr algn="ctr">
                        <a:lnSpc>
                          <a:spcPct val="100000"/>
                        </a:lnSpc>
                        <a:spcBef>
                          <a:spcPts val="0"/>
                        </a:spcBef>
                        <a:spcAft>
                          <a:spcPts val="0"/>
                        </a:spcAft>
                      </a:pPr>
                      <a:r>
                        <a:rPr lang="en-US" sz="1050">
                          <a:effectLst/>
                        </a:rPr>
                        <a:t>8110</a:t>
                      </a:r>
                      <a:endParaRPr lang="en-GB" sz="1100">
                        <a:effectLst/>
                        <a:latin typeface="Arial" panose="020B0604020202020204" pitchFamily="34" charset="0"/>
                        <a:ea typeface="Times New Roman" panose="02020603050405020304" pitchFamily="18" charset="0"/>
                        <a:cs typeface="Times New Roman" panose="02020603050405020304" pitchFamily="18" charset="0"/>
                      </a:endParaRPr>
                    </a:p>
                  </a:txBody>
                  <a:tcPr marL="58890" marR="58890" marT="0" marB="0" anchor="ctr"/>
                </a:tc>
                <a:extLst>
                  <a:ext uri="{0D108BD9-81ED-4DB2-BD59-A6C34878D82A}">
                    <a16:rowId xmlns:a16="http://schemas.microsoft.com/office/drawing/2014/main" val="4005674079"/>
                  </a:ext>
                </a:extLst>
              </a:tr>
              <a:tr h="392602">
                <a:tc>
                  <a:txBody>
                    <a:bodyPr/>
                    <a:lstStyle/>
                    <a:p>
                      <a:pPr algn="l">
                        <a:lnSpc>
                          <a:spcPct val="100000"/>
                        </a:lnSpc>
                        <a:spcBef>
                          <a:spcPts val="0"/>
                        </a:spcBef>
                        <a:spcAft>
                          <a:spcPts val="0"/>
                        </a:spcAft>
                      </a:pPr>
                      <a:r>
                        <a:rPr lang="en-US" sz="1050">
                          <a:effectLst/>
                        </a:rPr>
                        <a:t>Natural by having inlet valves and natural exhaust</a:t>
                      </a:r>
                      <a:endParaRPr lang="en-GB" sz="1100">
                        <a:effectLst/>
                        <a:latin typeface="Arial" panose="020B0604020202020204" pitchFamily="34" charset="0"/>
                        <a:ea typeface="Times New Roman" panose="02020603050405020304" pitchFamily="18" charset="0"/>
                        <a:cs typeface="Times New Roman" panose="02020603050405020304" pitchFamily="18" charset="0"/>
                      </a:endParaRPr>
                    </a:p>
                  </a:txBody>
                  <a:tcPr marL="58890" marR="58890" marT="0" marB="0" anchor="ctr"/>
                </a:tc>
                <a:tc>
                  <a:txBody>
                    <a:bodyPr/>
                    <a:lstStyle/>
                    <a:p>
                      <a:pPr algn="ctr">
                        <a:lnSpc>
                          <a:spcPct val="100000"/>
                        </a:lnSpc>
                        <a:spcBef>
                          <a:spcPts val="0"/>
                        </a:spcBef>
                        <a:spcAft>
                          <a:spcPts val="0"/>
                        </a:spcAft>
                      </a:pPr>
                      <a:r>
                        <a:rPr lang="en-US" sz="1050">
                          <a:effectLst/>
                        </a:rPr>
                        <a:t>11 100</a:t>
                      </a:r>
                      <a:endParaRPr lang="en-GB" sz="1100">
                        <a:effectLst/>
                        <a:latin typeface="Arial" panose="020B0604020202020204" pitchFamily="34" charset="0"/>
                        <a:ea typeface="Times New Roman" panose="02020603050405020304" pitchFamily="18" charset="0"/>
                        <a:cs typeface="Times New Roman" panose="02020603050405020304" pitchFamily="18" charset="0"/>
                      </a:endParaRPr>
                    </a:p>
                  </a:txBody>
                  <a:tcPr marL="58890" marR="58890" marT="0" marB="0" anchor="ctr"/>
                </a:tc>
                <a:tc>
                  <a:txBody>
                    <a:bodyPr/>
                    <a:lstStyle/>
                    <a:p>
                      <a:pPr algn="ctr">
                        <a:lnSpc>
                          <a:spcPct val="100000"/>
                        </a:lnSpc>
                        <a:spcBef>
                          <a:spcPts val="0"/>
                        </a:spcBef>
                        <a:spcAft>
                          <a:spcPts val="0"/>
                        </a:spcAft>
                      </a:pPr>
                      <a:r>
                        <a:rPr lang="en-US" sz="1050">
                          <a:effectLst/>
                        </a:rPr>
                        <a:t>300</a:t>
                      </a:r>
                      <a:endParaRPr lang="en-GB" sz="1100">
                        <a:effectLst/>
                      </a:endParaRPr>
                    </a:p>
                    <a:p>
                      <a:pPr algn="ctr">
                        <a:lnSpc>
                          <a:spcPct val="100000"/>
                        </a:lnSpc>
                        <a:spcBef>
                          <a:spcPts val="0"/>
                        </a:spcBef>
                        <a:spcAft>
                          <a:spcPts val="0"/>
                        </a:spcAft>
                      </a:pPr>
                      <a:r>
                        <a:rPr lang="en-US" sz="1050">
                          <a:effectLst/>
                        </a:rPr>
                        <a:t>450</a:t>
                      </a:r>
                      <a:endParaRPr lang="en-GB" sz="1100">
                        <a:effectLst/>
                        <a:latin typeface="Arial" panose="020B0604020202020204" pitchFamily="34" charset="0"/>
                        <a:ea typeface="Times New Roman" panose="02020603050405020304" pitchFamily="18" charset="0"/>
                        <a:cs typeface="Times New Roman" panose="02020603050405020304" pitchFamily="18" charset="0"/>
                      </a:endParaRPr>
                    </a:p>
                  </a:txBody>
                  <a:tcPr marL="58890" marR="58890" marT="0" marB="0" anchor="ctr"/>
                </a:tc>
                <a:tc>
                  <a:txBody>
                    <a:bodyPr/>
                    <a:lstStyle/>
                    <a:p>
                      <a:pPr algn="ctr">
                        <a:lnSpc>
                          <a:spcPct val="100000"/>
                        </a:lnSpc>
                        <a:spcBef>
                          <a:spcPts val="0"/>
                        </a:spcBef>
                        <a:spcAft>
                          <a:spcPts val="0"/>
                        </a:spcAft>
                      </a:pPr>
                      <a:r>
                        <a:rPr lang="en-US" sz="1050">
                          <a:effectLst/>
                        </a:rPr>
                        <a:t>8005</a:t>
                      </a:r>
                      <a:endParaRPr lang="en-GB" sz="1100">
                        <a:effectLst/>
                      </a:endParaRPr>
                    </a:p>
                    <a:p>
                      <a:pPr algn="ctr">
                        <a:lnSpc>
                          <a:spcPct val="100000"/>
                        </a:lnSpc>
                        <a:spcBef>
                          <a:spcPts val="0"/>
                        </a:spcBef>
                        <a:spcAft>
                          <a:spcPts val="0"/>
                        </a:spcAft>
                      </a:pPr>
                      <a:r>
                        <a:rPr lang="en-US" sz="1050">
                          <a:effectLst/>
                        </a:rPr>
                        <a:t>8110</a:t>
                      </a:r>
                      <a:endParaRPr lang="en-GB" sz="1100">
                        <a:effectLst/>
                        <a:latin typeface="Arial" panose="020B0604020202020204" pitchFamily="34" charset="0"/>
                        <a:ea typeface="Times New Roman" panose="02020603050405020304" pitchFamily="18" charset="0"/>
                        <a:cs typeface="Times New Roman" panose="02020603050405020304" pitchFamily="18" charset="0"/>
                      </a:endParaRPr>
                    </a:p>
                  </a:txBody>
                  <a:tcPr marL="58890" marR="58890" marT="0" marB="0" anchor="ctr"/>
                </a:tc>
                <a:tc>
                  <a:txBody>
                    <a:bodyPr/>
                    <a:lstStyle/>
                    <a:p>
                      <a:pPr algn="ctr">
                        <a:lnSpc>
                          <a:spcPct val="100000"/>
                        </a:lnSpc>
                        <a:spcBef>
                          <a:spcPts val="0"/>
                        </a:spcBef>
                        <a:spcAft>
                          <a:spcPts val="0"/>
                        </a:spcAft>
                      </a:pPr>
                      <a:r>
                        <a:rPr lang="en-US" sz="1050">
                          <a:effectLst/>
                        </a:rPr>
                        <a:t>-</a:t>
                      </a:r>
                      <a:endParaRPr lang="en-GB" sz="1100">
                        <a:effectLst/>
                      </a:endParaRPr>
                    </a:p>
                    <a:p>
                      <a:pPr algn="ctr">
                        <a:lnSpc>
                          <a:spcPct val="100000"/>
                        </a:lnSpc>
                        <a:spcBef>
                          <a:spcPts val="0"/>
                        </a:spcBef>
                        <a:spcAft>
                          <a:spcPts val="0"/>
                        </a:spcAft>
                      </a:pPr>
                      <a:r>
                        <a:rPr lang="en-US" sz="1050">
                          <a:effectLst/>
                        </a:rPr>
                        <a:t>-</a:t>
                      </a:r>
                      <a:endParaRPr lang="en-GB" sz="1100">
                        <a:effectLst/>
                        <a:latin typeface="Arial" panose="020B0604020202020204" pitchFamily="34" charset="0"/>
                        <a:ea typeface="Times New Roman" panose="02020603050405020304" pitchFamily="18" charset="0"/>
                        <a:cs typeface="Times New Roman" panose="02020603050405020304" pitchFamily="18" charset="0"/>
                      </a:endParaRPr>
                    </a:p>
                  </a:txBody>
                  <a:tcPr marL="58890" marR="58890" marT="0" marB="0" anchor="ctr"/>
                </a:tc>
                <a:tc>
                  <a:txBody>
                    <a:bodyPr/>
                    <a:lstStyle/>
                    <a:p>
                      <a:pPr algn="ctr">
                        <a:lnSpc>
                          <a:spcPct val="100000"/>
                        </a:lnSpc>
                        <a:spcBef>
                          <a:spcPts val="0"/>
                        </a:spcBef>
                        <a:spcAft>
                          <a:spcPts val="0"/>
                        </a:spcAft>
                      </a:pPr>
                      <a:r>
                        <a:rPr lang="en-US" sz="1050">
                          <a:effectLst/>
                        </a:rPr>
                        <a:t>8305</a:t>
                      </a:r>
                      <a:endParaRPr lang="en-GB" sz="1100">
                        <a:effectLst/>
                      </a:endParaRPr>
                    </a:p>
                    <a:p>
                      <a:pPr algn="ctr">
                        <a:lnSpc>
                          <a:spcPct val="100000"/>
                        </a:lnSpc>
                        <a:spcBef>
                          <a:spcPts val="0"/>
                        </a:spcBef>
                        <a:spcAft>
                          <a:spcPts val="0"/>
                        </a:spcAft>
                      </a:pPr>
                      <a:r>
                        <a:rPr lang="en-US" sz="1050">
                          <a:effectLst/>
                        </a:rPr>
                        <a:t>8560</a:t>
                      </a:r>
                      <a:endParaRPr lang="en-GB" sz="1100">
                        <a:effectLst/>
                        <a:latin typeface="Arial" panose="020B0604020202020204" pitchFamily="34" charset="0"/>
                        <a:ea typeface="Times New Roman" panose="02020603050405020304" pitchFamily="18" charset="0"/>
                        <a:cs typeface="Times New Roman" panose="02020603050405020304" pitchFamily="18" charset="0"/>
                      </a:endParaRPr>
                    </a:p>
                  </a:txBody>
                  <a:tcPr marL="58890" marR="58890" marT="0" marB="0" anchor="ctr"/>
                </a:tc>
                <a:extLst>
                  <a:ext uri="{0D108BD9-81ED-4DB2-BD59-A6C34878D82A}">
                    <a16:rowId xmlns:a16="http://schemas.microsoft.com/office/drawing/2014/main" val="3469286788"/>
                  </a:ext>
                </a:extLst>
              </a:tr>
              <a:tr h="523469">
                <a:tc>
                  <a:txBody>
                    <a:bodyPr/>
                    <a:lstStyle/>
                    <a:p>
                      <a:pPr algn="l">
                        <a:lnSpc>
                          <a:spcPct val="100000"/>
                        </a:lnSpc>
                        <a:spcBef>
                          <a:spcPts val="0"/>
                        </a:spcBef>
                        <a:spcAft>
                          <a:spcPts val="0"/>
                        </a:spcAft>
                      </a:pPr>
                      <a:r>
                        <a:rPr lang="en-US" sz="1050">
                          <a:effectLst/>
                        </a:rPr>
                        <a:t>Hybrid by having inlet devices in walls and mechanical exhaust</a:t>
                      </a:r>
                      <a:endParaRPr lang="en-GB" sz="1100">
                        <a:effectLst/>
                        <a:latin typeface="Arial" panose="020B0604020202020204" pitchFamily="34" charset="0"/>
                        <a:ea typeface="Times New Roman" panose="02020603050405020304" pitchFamily="18" charset="0"/>
                        <a:cs typeface="Times New Roman" panose="02020603050405020304" pitchFamily="18" charset="0"/>
                      </a:endParaRPr>
                    </a:p>
                  </a:txBody>
                  <a:tcPr marL="58890" marR="58890" marT="0" marB="0" anchor="ctr"/>
                </a:tc>
                <a:tc>
                  <a:txBody>
                    <a:bodyPr/>
                    <a:lstStyle/>
                    <a:p>
                      <a:pPr algn="ctr">
                        <a:lnSpc>
                          <a:spcPct val="100000"/>
                        </a:lnSpc>
                        <a:spcBef>
                          <a:spcPts val="0"/>
                        </a:spcBef>
                        <a:spcAft>
                          <a:spcPts val="0"/>
                        </a:spcAft>
                      </a:pPr>
                      <a:r>
                        <a:rPr lang="en-US" sz="1050">
                          <a:effectLst/>
                        </a:rPr>
                        <a:t>15 750</a:t>
                      </a:r>
                      <a:endParaRPr lang="en-GB" sz="1100">
                        <a:effectLst/>
                        <a:latin typeface="Arial" panose="020B0604020202020204" pitchFamily="34" charset="0"/>
                        <a:ea typeface="Times New Roman" panose="02020603050405020304" pitchFamily="18" charset="0"/>
                        <a:cs typeface="Times New Roman" panose="02020603050405020304" pitchFamily="18" charset="0"/>
                      </a:endParaRPr>
                    </a:p>
                  </a:txBody>
                  <a:tcPr marL="58890" marR="58890" marT="0" marB="0" anchor="ctr"/>
                </a:tc>
                <a:tc>
                  <a:txBody>
                    <a:bodyPr/>
                    <a:lstStyle/>
                    <a:p>
                      <a:pPr algn="ctr">
                        <a:lnSpc>
                          <a:spcPct val="100000"/>
                        </a:lnSpc>
                        <a:spcBef>
                          <a:spcPts val="0"/>
                        </a:spcBef>
                        <a:spcAft>
                          <a:spcPts val="0"/>
                        </a:spcAft>
                      </a:pPr>
                      <a:r>
                        <a:rPr lang="en-US" sz="1050">
                          <a:effectLst/>
                        </a:rPr>
                        <a:t>450</a:t>
                      </a:r>
                      <a:endParaRPr lang="en-GB" sz="1100">
                        <a:effectLst/>
                      </a:endParaRPr>
                    </a:p>
                    <a:p>
                      <a:pPr algn="ctr">
                        <a:lnSpc>
                          <a:spcPct val="100000"/>
                        </a:lnSpc>
                        <a:spcBef>
                          <a:spcPts val="0"/>
                        </a:spcBef>
                        <a:spcAft>
                          <a:spcPts val="0"/>
                        </a:spcAft>
                      </a:pPr>
                      <a:r>
                        <a:rPr lang="en-US" sz="1050">
                          <a:effectLst/>
                        </a:rPr>
                        <a:t>600</a:t>
                      </a:r>
                      <a:endParaRPr lang="en-GB" sz="1100">
                        <a:effectLst/>
                        <a:latin typeface="Arial" panose="020B0604020202020204" pitchFamily="34" charset="0"/>
                        <a:ea typeface="Times New Roman" panose="02020603050405020304" pitchFamily="18" charset="0"/>
                        <a:cs typeface="Times New Roman" panose="02020603050405020304" pitchFamily="18" charset="0"/>
                      </a:endParaRPr>
                    </a:p>
                  </a:txBody>
                  <a:tcPr marL="58890" marR="58890" marT="0" marB="0" anchor="ctr"/>
                </a:tc>
                <a:tc>
                  <a:txBody>
                    <a:bodyPr/>
                    <a:lstStyle/>
                    <a:p>
                      <a:pPr algn="ctr">
                        <a:lnSpc>
                          <a:spcPct val="100000"/>
                        </a:lnSpc>
                        <a:spcBef>
                          <a:spcPts val="0"/>
                        </a:spcBef>
                        <a:spcAft>
                          <a:spcPts val="0"/>
                        </a:spcAft>
                      </a:pPr>
                      <a:r>
                        <a:rPr lang="en-US" sz="1050" dirty="0">
                          <a:effectLst/>
                        </a:rPr>
                        <a:t>8005</a:t>
                      </a:r>
                      <a:endParaRPr lang="en-GB" sz="1100" dirty="0">
                        <a:effectLst/>
                      </a:endParaRPr>
                    </a:p>
                    <a:p>
                      <a:pPr algn="ctr">
                        <a:lnSpc>
                          <a:spcPct val="100000"/>
                        </a:lnSpc>
                        <a:spcBef>
                          <a:spcPts val="0"/>
                        </a:spcBef>
                        <a:spcAft>
                          <a:spcPts val="0"/>
                        </a:spcAft>
                      </a:pPr>
                      <a:r>
                        <a:rPr lang="en-US" sz="1050" dirty="0">
                          <a:effectLst/>
                        </a:rPr>
                        <a:t>8110</a:t>
                      </a:r>
                      <a:endParaRPr lang="en-GB"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8890" marR="58890" marT="0" marB="0" anchor="ctr"/>
                </a:tc>
                <a:tc>
                  <a:txBody>
                    <a:bodyPr/>
                    <a:lstStyle/>
                    <a:p>
                      <a:pPr algn="ctr">
                        <a:lnSpc>
                          <a:spcPct val="100000"/>
                        </a:lnSpc>
                        <a:spcBef>
                          <a:spcPts val="0"/>
                        </a:spcBef>
                        <a:spcAft>
                          <a:spcPts val="0"/>
                        </a:spcAft>
                      </a:pPr>
                      <a:r>
                        <a:rPr lang="en-US" sz="1050">
                          <a:effectLst/>
                        </a:rPr>
                        <a:t>1155</a:t>
                      </a:r>
                      <a:endParaRPr lang="en-GB" sz="1100">
                        <a:effectLst/>
                      </a:endParaRPr>
                    </a:p>
                    <a:p>
                      <a:pPr algn="ctr">
                        <a:lnSpc>
                          <a:spcPct val="100000"/>
                        </a:lnSpc>
                        <a:spcBef>
                          <a:spcPts val="0"/>
                        </a:spcBef>
                        <a:spcAft>
                          <a:spcPts val="0"/>
                        </a:spcAft>
                      </a:pPr>
                      <a:r>
                        <a:rPr lang="en-US" sz="1050">
                          <a:effectLst/>
                        </a:rPr>
                        <a:t>1025</a:t>
                      </a:r>
                      <a:endParaRPr lang="en-GB" sz="1100">
                        <a:effectLst/>
                        <a:latin typeface="Arial" panose="020B0604020202020204" pitchFamily="34" charset="0"/>
                        <a:ea typeface="Times New Roman" panose="02020603050405020304" pitchFamily="18" charset="0"/>
                        <a:cs typeface="Times New Roman" panose="02020603050405020304" pitchFamily="18" charset="0"/>
                      </a:endParaRPr>
                    </a:p>
                  </a:txBody>
                  <a:tcPr marL="58890" marR="58890" marT="0" marB="0" anchor="ctr"/>
                </a:tc>
                <a:tc>
                  <a:txBody>
                    <a:bodyPr/>
                    <a:lstStyle/>
                    <a:p>
                      <a:pPr algn="ctr">
                        <a:lnSpc>
                          <a:spcPct val="100000"/>
                        </a:lnSpc>
                        <a:spcBef>
                          <a:spcPts val="0"/>
                        </a:spcBef>
                        <a:spcAft>
                          <a:spcPts val="0"/>
                        </a:spcAft>
                      </a:pPr>
                      <a:r>
                        <a:rPr lang="en-US" sz="1050">
                          <a:effectLst/>
                        </a:rPr>
                        <a:t>9610</a:t>
                      </a:r>
                      <a:endParaRPr lang="en-GB" sz="1100">
                        <a:effectLst/>
                      </a:endParaRPr>
                    </a:p>
                    <a:p>
                      <a:pPr algn="ctr">
                        <a:lnSpc>
                          <a:spcPct val="100000"/>
                        </a:lnSpc>
                        <a:spcBef>
                          <a:spcPts val="0"/>
                        </a:spcBef>
                        <a:spcAft>
                          <a:spcPts val="0"/>
                        </a:spcAft>
                      </a:pPr>
                      <a:r>
                        <a:rPr lang="en-US" sz="1050">
                          <a:effectLst/>
                        </a:rPr>
                        <a:t>9465</a:t>
                      </a:r>
                      <a:endParaRPr lang="en-GB" sz="1100">
                        <a:effectLst/>
                        <a:latin typeface="Arial" panose="020B0604020202020204" pitchFamily="34" charset="0"/>
                        <a:ea typeface="Times New Roman" panose="02020603050405020304" pitchFamily="18" charset="0"/>
                        <a:cs typeface="Times New Roman" panose="02020603050405020304" pitchFamily="18" charset="0"/>
                      </a:endParaRPr>
                    </a:p>
                  </a:txBody>
                  <a:tcPr marL="58890" marR="58890" marT="0" marB="0" anchor="ctr"/>
                </a:tc>
                <a:extLst>
                  <a:ext uri="{0D108BD9-81ED-4DB2-BD59-A6C34878D82A}">
                    <a16:rowId xmlns:a16="http://schemas.microsoft.com/office/drawing/2014/main" val="3310846549"/>
                  </a:ext>
                </a:extLst>
              </a:tr>
              <a:tr h="785204">
                <a:tc>
                  <a:txBody>
                    <a:bodyPr/>
                    <a:lstStyle/>
                    <a:p>
                      <a:pPr algn="l">
                        <a:lnSpc>
                          <a:spcPct val="100000"/>
                        </a:lnSpc>
                        <a:spcBef>
                          <a:spcPts val="0"/>
                        </a:spcBef>
                        <a:spcAft>
                          <a:spcPts val="0"/>
                        </a:spcAft>
                      </a:pPr>
                      <a:r>
                        <a:rPr lang="en-US" sz="1050">
                          <a:effectLst/>
                        </a:rPr>
                        <a:t>Decentralized mechanical supply and exhaust with heat recovery (room based system)</a:t>
                      </a:r>
                      <a:endParaRPr lang="en-GB" sz="1100">
                        <a:effectLst/>
                        <a:latin typeface="Arial" panose="020B0604020202020204" pitchFamily="34" charset="0"/>
                        <a:ea typeface="Times New Roman" panose="02020603050405020304" pitchFamily="18" charset="0"/>
                        <a:cs typeface="Times New Roman" panose="02020603050405020304" pitchFamily="18" charset="0"/>
                      </a:endParaRPr>
                    </a:p>
                  </a:txBody>
                  <a:tcPr marL="58890" marR="58890" marT="0" marB="0" anchor="ctr"/>
                </a:tc>
                <a:tc>
                  <a:txBody>
                    <a:bodyPr/>
                    <a:lstStyle/>
                    <a:p>
                      <a:pPr algn="ctr">
                        <a:lnSpc>
                          <a:spcPct val="100000"/>
                        </a:lnSpc>
                        <a:spcBef>
                          <a:spcPts val="0"/>
                        </a:spcBef>
                        <a:spcAft>
                          <a:spcPts val="0"/>
                        </a:spcAft>
                      </a:pPr>
                      <a:r>
                        <a:rPr lang="en-US" sz="1050">
                          <a:effectLst/>
                        </a:rPr>
                        <a:t>76 800</a:t>
                      </a:r>
                      <a:endParaRPr lang="en-GB" sz="1100">
                        <a:effectLst/>
                        <a:latin typeface="Arial" panose="020B0604020202020204" pitchFamily="34" charset="0"/>
                        <a:ea typeface="Times New Roman" panose="02020603050405020304" pitchFamily="18" charset="0"/>
                        <a:cs typeface="Times New Roman" panose="02020603050405020304" pitchFamily="18" charset="0"/>
                      </a:endParaRPr>
                    </a:p>
                  </a:txBody>
                  <a:tcPr marL="58890" marR="58890" marT="0" marB="0" anchor="ctr"/>
                </a:tc>
                <a:tc>
                  <a:txBody>
                    <a:bodyPr/>
                    <a:lstStyle/>
                    <a:p>
                      <a:pPr algn="ctr">
                        <a:lnSpc>
                          <a:spcPct val="100000"/>
                        </a:lnSpc>
                        <a:spcBef>
                          <a:spcPts val="0"/>
                        </a:spcBef>
                        <a:spcAft>
                          <a:spcPts val="0"/>
                        </a:spcAft>
                      </a:pPr>
                      <a:r>
                        <a:rPr lang="en-US" sz="1050">
                          <a:effectLst/>
                        </a:rPr>
                        <a:t>750</a:t>
                      </a:r>
                      <a:endParaRPr lang="en-GB" sz="1100">
                        <a:effectLst/>
                      </a:endParaRPr>
                    </a:p>
                    <a:p>
                      <a:pPr algn="ctr">
                        <a:lnSpc>
                          <a:spcPct val="100000"/>
                        </a:lnSpc>
                        <a:spcBef>
                          <a:spcPts val="0"/>
                        </a:spcBef>
                        <a:spcAft>
                          <a:spcPts val="0"/>
                        </a:spcAft>
                      </a:pPr>
                      <a:r>
                        <a:rPr lang="en-US" sz="1050">
                          <a:effectLst/>
                        </a:rPr>
                        <a:t>750</a:t>
                      </a:r>
                      <a:endParaRPr lang="en-GB" sz="1100">
                        <a:effectLst/>
                        <a:latin typeface="Arial" panose="020B0604020202020204" pitchFamily="34" charset="0"/>
                        <a:ea typeface="Times New Roman" panose="02020603050405020304" pitchFamily="18" charset="0"/>
                        <a:cs typeface="Times New Roman" panose="02020603050405020304" pitchFamily="18" charset="0"/>
                      </a:endParaRPr>
                    </a:p>
                  </a:txBody>
                  <a:tcPr marL="58890" marR="58890" marT="0" marB="0" anchor="ctr"/>
                </a:tc>
                <a:tc>
                  <a:txBody>
                    <a:bodyPr/>
                    <a:lstStyle/>
                    <a:p>
                      <a:pPr algn="ctr">
                        <a:lnSpc>
                          <a:spcPct val="100000"/>
                        </a:lnSpc>
                        <a:spcBef>
                          <a:spcPts val="0"/>
                        </a:spcBef>
                        <a:spcAft>
                          <a:spcPts val="0"/>
                        </a:spcAft>
                      </a:pPr>
                      <a:r>
                        <a:rPr lang="en-US" sz="1050" dirty="0">
                          <a:effectLst/>
                        </a:rPr>
                        <a:t>1600 (eff. 0,80)</a:t>
                      </a:r>
                      <a:endParaRPr lang="en-GB" sz="1100" dirty="0">
                        <a:effectLst/>
                      </a:endParaRPr>
                    </a:p>
                    <a:p>
                      <a:pPr algn="ctr">
                        <a:lnSpc>
                          <a:spcPct val="100000"/>
                        </a:lnSpc>
                        <a:spcBef>
                          <a:spcPts val="0"/>
                        </a:spcBef>
                        <a:spcAft>
                          <a:spcPts val="0"/>
                        </a:spcAft>
                      </a:pPr>
                      <a:r>
                        <a:rPr lang="en-US" sz="1050" dirty="0">
                          <a:effectLst/>
                        </a:rPr>
                        <a:t>1620 (eff. 0,8)</a:t>
                      </a:r>
                      <a:endParaRPr lang="en-GB"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8890" marR="58890" marT="0" marB="0" anchor="ctr"/>
                </a:tc>
                <a:tc>
                  <a:txBody>
                    <a:bodyPr/>
                    <a:lstStyle/>
                    <a:p>
                      <a:pPr algn="ctr">
                        <a:lnSpc>
                          <a:spcPct val="100000"/>
                        </a:lnSpc>
                        <a:spcBef>
                          <a:spcPts val="0"/>
                        </a:spcBef>
                        <a:spcAft>
                          <a:spcPts val="0"/>
                        </a:spcAft>
                      </a:pPr>
                      <a:r>
                        <a:rPr lang="en-US" sz="1050">
                          <a:effectLst/>
                        </a:rPr>
                        <a:t>535</a:t>
                      </a:r>
                      <a:endParaRPr lang="en-GB" sz="1100">
                        <a:effectLst/>
                      </a:endParaRPr>
                    </a:p>
                    <a:p>
                      <a:pPr algn="ctr">
                        <a:lnSpc>
                          <a:spcPct val="100000"/>
                        </a:lnSpc>
                        <a:spcBef>
                          <a:spcPts val="0"/>
                        </a:spcBef>
                        <a:spcAft>
                          <a:spcPts val="0"/>
                        </a:spcAft>
                      </a:pPr>
                      <a:r>
                        <a:rPr lang="en-US" sz="1050">
                          <a:effectLst/>
                        </a:rPr>
                        <a:t>580</a:t>
                      </a:r>
                      <a:endParaRPr lang="en-GB" sz="1100">
                        <a:effectLst/>
                      </a:endParaRPr>
                    </a:p>
                    <a:p>
                      <a:pPr algn="ctr">
                        <a:lnSpc>
                          <a:spcPct val="100000"/>
                        </a:lnSpc>
                        <a:spcBef>
                          <a:spcPts val="0"/>
                        </a:spcBef>
                        <a:spcAft>
                          <a:spcPts val="0"/>
                        </a:spcAft>
                      </a:pPr>
                      <a:r>
                        <a:rPr lang="en-US" sz="1050">
                          <a:effectLst/>
                        </a:rPr>
                        <a:t>(0,16 W/m</a:t>
                      </a:r>
                      <a:r>
                        <a:rPr lang="en-US" sz="1050" baseline="30000">
                          <a:effectLst/>
                        </a:rPr>
                        <a:t>3</a:t>
                      </a:r>
                      <a:r>
                        <a:rPr lang="en-US" sz="1050">
                          <a:effectLst/>
                        </a:rPr>
                        <a:t>/h)</a:t>
                      </a:r>
                      <a:endParaRPr lang="en-GB" sz="1100">
                        <a:effectLst/>
                        <a:latin typeface="Arial" panose="020B0604020202020204" pitchFamily="34" charset="0"/>
                        <a:ea typeface="Times New Roman" panose="02020603050405020304" pitchFamily="18" charset="0"/>
                        <a:cs typeface="Times New Roman" panose="02020603050405020304" pitchFamily="18" charset="0"/>
                      </a:endParaRPr>
                    </a:p>
                  </a:txBody>
                  <a:tcPr marL="58890" marR="58890" marT="0" marB="0" anchor="ctr"/>
                </a:tc>
                <a:tc>
                  <a:txBody>
                    <a:bodyPr/>
                    <a:lstStyle/>
                    <a:p>
                      <a:pPr algn="ctr">
                        <a:lnSpc>
                          <a:spcPct val="100000"/>
                        </a:lnSpc>
                        <a:spcBef>
                          <a:spcPts val="0"/>
                        </a:spcBef>
                        <a:spcAft>
                          <a:spcPts val="0"/>
                        </a:spcAft>
                      </a:pPr>
                      <a:r>
                        <a:rPr lang="en-US" sz="1050">
                          <a:effectLst/>
                        </a:rPr>
                        <a:t>2885</a:t>
                      </a:r>
                      <a:endParaRPr lang="en-GB" sz="1100">
                        <a:effectLst/>
                      </a:endParaRPr>
                    </a:p>
                    <a:p>
                      <a:pPr algn="ctr">
                        <a:lnSpc>
                          <a:spcPct val="100000"/>
                        </a:lnSpc>
                        <a:spcBef>
                          <a:spcPts val="0"/>
                        </a:spcBef>
                        <a:spcAft>
                          <a:spcPts val="0"/>
                        </a:spcAft>
                      </a:pPr>
                      <a:r>
                        <a:rPr lang="en-US" sz="1050">
                          <a:effectLst/>
                        </a:rPr>
                        <a:t>2950</a:t>
                      </a:r>
                      <a:endParaRPr lang="en-GB" sz="1100">
                        <a:effectLst/>
                        <a:latin typeface="Arial" panose="020B0604020202020204" pitchFamily="34" charset="0"/>
                        <a:ea typeface="Times New Roman" panose="02020603050405020304" pitchFamily="18" charset="0"/>
                        <a:cs typeface="Times New Roman" panose="02020603050405020304" pitchFamily="18" charset="0"/>
                      </a:endParaRPr>
                    </a:p>
                  </a:txBody>
                  <a:tcPr marL="58890" marR="58890" marT="0" marB="0" anchor="ctr"/>
                </a:tc>
                <a:extLst>
                  <a:ext uri="{0D108BD9-81ED-4DB2-BD59-A6C34878D82A}">
                    <a16:rowId xmlns:a16="http://schemas.microsoft.com/office/drawing/2014/main" val="3396427573"/>
                  </a:ext>
                </a:extLst>
              </a:tr>
              <a:tr h="817921">
                <a:tc>
                  <a:txBody>
                    <a:bodyPr/>
                    <a:lstStyle/>
                    <a:p>
                      <a:pPr algn="l">
                        <a:lnSpc>
                          <a:spcPct val="100000"/>
                        </a:lnSpc>
                        <a:spcBef>
                          <a:spcPts val="0"/>
                        </a:spcBef>
                        <a:spcAft>
                          <a:spcPts val="0"/>
                        </a:spcAft>
                      </a:pPr>
                      <a:r>
                        <a:rPr lang="en-US" sz="1050">
                          <a:effectLst/>
                        </a:rPr>
                        <a:t>Decentralized mechanical supply and exhaust with heat recovery (apartment based system)</a:t>
                      </a:r>
                      <a:endParaRPr lang="en-GB" sz="1100">
                        <a:effectLst/>
                        <a:latin typeface="Arial" panose="020B0604020202020204" pitchFamily="34" charset="0"/>
                        <a:ea typeface="Times New Roman" panose="02020603050405020304" pitchFamily="18" charset="0"/>
                        <a:cs typeface="Times New Roman" panose="02020603050405020304" pitchFamily="18" charset="0"/>
                      </a:endParaRPr>
                    </a:p>
                  </a:txBody>
                  <a:tcPr marL="58890" marR="58890" marT="0" marB="0" anchor="ctr"/>
                </a:tc>
                <a:tc>
                  <a:txBody>
                    <a:bodyPr/>
                    <a:lstStyle/>
                    <a:p>
                      <a:pPr algn="ctr">
                        <a:lnSpc>
                          <a:spcPct val="100000"/>
                        </a:lnSpc>
                        <a:spcBef>
                          <a:spcPts val="0"/>
                        </a:spcBef>
                        <a:spcAft>
                          <a:spcPts val="0"/>
                        </a:spcAft>
                      </a:pPr>
                      <a:r>
                        <a:rPr lang="en-US" sz="1050">
                          <a:effectLst/>
                        </a:rPr>
                        <a:t>87 000</a:t>
                      </a:r>
                      <a:endParaRPr lang="en-GB" sz="1100">
                        <a:effectLst/>
                        <a:latin typeface="Arial" panose="020B0604020202020204" pitchFamily="34" charset="0"/>
                        <a:ea typeface="Times New Roman" panose="02020603050405020304" pitchFamily="18" charset="0"/>
                        <a:cs typeface="Times New Roman" panose="02020603050405020304" pitchFamily="18" charset="0"/>
                      </a:endParaRPr>
                    </a:p>
                  </a:txBody>
                  <a:tcPr marL="58890" marR="58890" marT="0" marB="0" anchor="ctr"/>
                </a:tc>
                <a:tc>
                  <a:txBody>
                    <a:bodyPr/>
                    <a:lstStyle/>
                    <a:p>
                      <a:pPr algn="ctr">
                        <a:lnSpc>
                          <a:spcPct val="100000"/>
                        </a:lnSpc>
                        <a:spcBef>
                          <a:spcPts val="0"/>
                        </a:spcBef>
                        <a:spcAft>
                          <a:spcPts val="0"/>
                        </a:spcAft>
                      </a:pPr>
                      <a:r>
                        <a:rPr lang="en-US" sz="1050">
                          <a:effectLst/>
                        </a:rPr>
                        <a:t>1050</a:t>
                      </a:r>
                      <a:endParaRPr lang="en-GB" sz="1100">
                        <a:effectLst/>
                      </a:endParaRPr>
                    </a:p>
                    <a:p>
                      <a:pPr algn="ctr">
                        <a:lnSpc>
                          <a:spcPct val="100000"/>
                        </a:lnSpc>
                        <a:spcBef>
                          <a:spcPts val="0"/>
                        </a:spcBef>
                        <a:spcAft>
                          <a:spcPts val="0"/>
                        </a:spcAft>
                      </a:pPr>
                      <a:r>
                        <a:rPr lang="en-US" sz="1050">
                          <a:effectLst/>
                        </a:rPr>
                        <a:t>1500</a:t>
                      </a:r>
                      <a:endParaRPr lang="en-GB" sz="1100">
                        <a:effectLst/>
                        <a:latin typeface="Arial" panose="020B0604020202020204" pitchFamily="34" charset="0"/>
                        <a:ea typeface="Times New Roman" panose="02020603050405020304" pitchFamily="18" charset="0"/>
                        <a:cs typeface="Times New Roman" panose="02020603050405020304" pitchFamily="18" charset="0"/>
                      </a:endParaRPr>
                    </a:p>
                  </a:txBody>
                  <a:tcPr marL="58890" marR="58890" marT="0" marB="0" anchor="ctr"/>
                </a:tc>
                <a:tc>
                  <a:txBody>
                    <a:bodyPr/>
                    <a:lstStyle/>
                    <a:p>
                      <a:pPr algn="ctr">
                        <a:lnSpc>
                          <a:spcPct val="100000"/>
                        </a:lnSpc>
                        <a:spcBef>
                          <a:spcPts val="0"/>
                        </a:spcBef>
                        <a:spcAft>
                          <a:spcPts val="0"/>
                        </a:spcAft>
                      </a:pPr>
                      <a:r>
                        <a:rPr lang="en-US" sz="1050">
                          <a:effectLst/>
                        </a:rPr>
                        <a:t>1200 (eff. 0,85)</a:t>
                      </a:r>
                      <a:endParaRPr lang="en-GB" sz="1100">
                        <a:effectLst/>
                      </a:endParaRPr>
                    </a:p>
                    <a:p>
                      <a:pPr algn="ctr">
                        <a:lnSpc>
                          <a:spcPct val="100000"/>
                        </a:lnSpc>
                        <a:spcBef>
                          <a:spcPts val="0"/>
                        </a:spcBef>
                        <a:spcAft>
                          <a:spcPts val="0"/>
                        </a:spcAft>
                      </a:pPr>
                      <a:r>
                        <a:rPr lang="en-US" sz="1050">
                          <a:effectLst/>
                        </a:rPr>
                        <a:t>2030 (eff. 0,75)</a:t>
                      </a:r>
                      <a:endParaRPr lang="en-GB" sz="1100">
                        <a:effectLst/>
                        <a:latin typeface="Arial" panose="020B0604020202020204" pitchFamily="34" charset="0"/>
                        <a:ea typeface="Times New Roman" panose="02020603050405020304" pitchFamily="18" charset="0"/>
                        <a:cs typeface="Times New Roman" panose="02020603050405020304" pitchFamily="18" charset="0"/>
                      </a:endParaRPr>
                    </a:p>
                  </a:txBody>
                  <a:tcPr marL="58890" marR="58890" marT="0" marB="0" anchor="ctr"/>
                </a:tc>
                <a:tc>
                  <a:txBody>
                    <a:bodyPr/>
                    <a:lstStyle/>
                    <a:p>
                      <a:pPr algn="ctr">
                        <a:lnSpc>
                          <a:spcPct val="100000"/>
                        </a:lnSpc>
                        <a:spcBef>
                          <a:spcPts val="0"/>
                        </a:spcBef>
                        <a:spcAft>
                          <a:spcPts val="0"/>
                        </a:spcAft>
                      </a:pPr>
                      <a:r>
                        <a:rPr lang="en-US" sz="1050" dirty="0">
                          <a:effectLst/>
                        </a:rPr>
                        <a:t>3455</a:t>
                      </a:r>
                      <a:endParaRPr lang="en-GB" sz="1100" dirty="0">
                        <a:effectLst/>
                      </a:endParaRPr>
                    </a:p>
                    <a:p>
                      <a:pPr algn="ctr">
                        <a:lnSpc>
                          <a:spcPct val="100000"/>
                        </a:lnSpc>
                        <a:spcBef>
                          <a:spcPts val="0"/>
                        </a:spcBef>
                        <a:spcAft>
                          <a:spcPts val="0"/>
                        </a:spcAft>
                      </a:pPr>
                      <a:r>
                        <a:rPr lang="en-US" sz="1050" dirty="0">
                          <a:effectLst/>
                        </a:rPr>
                        <a:t>(SFP 1.0)</a:t>
                      </a:r>
                      <a:endParaRPr lang="en-GB" sz="1100" dirty="0">
                        <a:effectLst/>
                      </a:endParaRPr>
                    </a:p>
                    <a:p>
                      <a:pPr algn="ctr">
                        <a:lnSpc>
                          <a:spcPct val="100000"/>
                        </a:lnSpc>
                        <a:spcBef>
                          <a:spcPts val="0"/>
                        </a:spcBef>
                        <a:spcAft>
                          <a:spcPts val="0"/>
                        </a:spcAft>
                      </a:pPr>
                      <a:r>
                        <a:rPr lang="en-US" sz="1050" dirty="0">
                          <a:effectLst/>
                        </a:rPr>
                        <a:t>3210</a:t>
                      </a:r>
                      <a:endParaRPr lang="en-GB" sz="1100" dirty="0">
                        <a:effectLst/>
                      </a:endParaRPr>
                    </a:p>
                    <a:p>
                      <a:pPr algn="ctr">
                        <a:lnSpc>
                          <a:spcPct val="100000"/>
                        </a:lnSpc>
                        <a:spcBef>
                          <a:spcPts val="0"/>
                        </a:spcBef>
                        <a:spcAft>
                          <a:spcPts val="0"/>
                        </a:spcAft>
                      </a:pPr>
                      <a:r>
                        <a:rPr lang="en-US" sz="1050" dirty="0">
                          <a:effectLst/>
                        </a:rPr>
                        <a:t>(SFP 1.6)</a:t>
                      </a:r>
                      <a:endParaRPr lang="en-GB"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8890" marR="58890" marT="0" marB="0" anchor="ctr"/>
                </a:tc>
                <a:tc>
                  <a:txBody>
                    <a:bodyPr/>
                    <a:lstStyle/>
                    <a:p>
                      <a:pPr algn="ctr">
                        <a:lnSpc>
                          <a:spcPct val="100000"/>
                        </a:lnSpc>
                        <a:spcBef>
                          <a:spcPts val="0"/>
                        </a:spcBef>
                        <a:spcAft>
                          <a:spcPts val="0"/>
                        </a:spcAft>
                      </a:pPr>
                      <a:r>
                        <a:rPr lang="en-US" sz="1050" dirty="0">
                          <a:effectLst/>
                        </a:rPr>
                        <a:t>5705</a:t>
                      </a:r>
                      <a:endParaRPr lang="en-GB" sz="1100" dirty="0">
                        <a:effectLst/>
                      </a:endParaRPr>
                    </a:p>
                    <a:p>
                      <a:pPr algn="ctr">
                        <a:lnSpc>
                          <a:spcPct val="100000"/>
                        </a:lnSpc>
                        <a:spcBef>
                          <a:spcPts val="0"/>
                        </a:spcBef>
                        <a:spcAft>
                          <a:spcPts val="0"/>
                        </a:spcAft>
                      </a:pPr>
                      <a:r>
                        <a:rPr lang="en-US" sz="1050" dirty="0">
                          <a:effectLst/>
                        </a:rPr>
                        <a:t>6740</a:t>
                      </a:r>
                      <a:endParaRPr lang="en-GB"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8890" marR="58890" marT="0" marB="0" anchor="ctr"/>
                </a:tc>
                <a:extLst>
                  <a:ext uri="{0D108BD9-81ED-4DB2-BD59-A6C34878D82A}">
                    <a16:rowId xmlns:a16="http://schemas.microsoft.com/office/drawing/2014/main" val="4287145940"/>
                  </a:ext>
                </a:extLst>
              </a:tr>
              <a:tr h="817921">
                <a:tc>
                  <a:txBody>
                    <a:bodyPr/>
                    <a:lstStyle/>
                    <a:p>
                      <a:pPr algn="l">
                        <a:lnSpc>
                          <a:spcPct val="100000"/>
                        </a:lnSpc>
                        <a:spcBef>
                          <a:spcPts val="0"/>
                        </a:spcBef>
                        <a:spcAft>
                          <a:spcPts val="0"/>
                        </a:spcAft>
                      </a:pPr>
                      <a:r>
                        <a:rPr lang="en-US" sz="1050">
                          <a:effectLst/>
                        </a:rPr>
                        <a:t>Centralized mechanical supply and exhaust with heat recovery</a:t>
                      </a:r>
                      <a:endParaRPr lang="en-GB" sz="1100">
                        <a:effectLst/>
                        <a:latin typeface="Arial" panose="020B0604020202020204" pitchFamily="34" charset="0"/>
                        <a:ea typeface="Times New Roman" panose="02020603050405020304" pitchFamily="18" charset="0"/>
                        <a:cs typeface="Times New Roman" panose="02020603050405020304" pitchFamily="18" charset="0"/>
                      </a:endParaRPr>
                    </a:p>
                  </a:txBody>
                  <a:tcPr marL="58890" marR="58890" marT="0" marB="0" anchor="ctr"/>
                </a:tc>
                <a:tc>
                  <a:txBody>
                    <a:bodyPr/>
                    <a:lstStyle/>
                    <a:p>
                      <a:pPr algn="ctr">
                        <a:lnSpc>
                          <a:spcPct val="100000"/>
                        </a:lnSpc>
                        <a:spcBef>
                          <a:spcPts val="0"/>
                        </a:spcBef>
                        <a:spcAft>
                          <a:spcPts val="0"/>
                        </a:spcAft>
                      </a:pPr>
                      <a:r>
                        <a:rPr lang="en-US" sz="1050">
                          <a:effectLst/>
                        </a:rPr>
                        <a:t>16 760</a:t>
                      </a:r>
                      <a:endParaRPr lang="en-GB" sz="1100">
                        <a:effectLst/>
                        <a:latin typeface="Arial" panose="020B0604020202020204" pitchFamily="34" charset="0"/>
                        <a:ea typeface="Times New Roman" panose="02020603050405020304" pitchFamily="18" charset="0"/>
                        <a:cs typeface="Times New Roman" panose="02020603050405020304" pitchFamily="18" charset="0"/>
                      </a:endParaRPr>
                    </a:p>
                  </a:txBody>
                  <a:tcPr marL="58890" marR="58890" marT="0" marB="0" anchor="ctr"/>
                </a:tc>
                <a:tc>
                  <a:txBody>
                    <a:bodyPr/>
                    <a:lstStyle/>
                    <a:p>
                      <a:pPr algn="ctr">
                        <a:lnSpc>
                          <a:spcPct val="100000"/>
                        </a:lnSpc>
                        <a:spcBef>
                          <a:spcPts val="0"/>
                        </a:spcBef>
                        <a:spcAft>
                          <a:spcPts val="0"/>
                        </a:spcAft>
                      </a:pPr>
                      <a:r>
                        <a:rPr lang="en-US" sz="1050">
                          <a:effectLst/>
                        </a:rPr>
                        <a:t>1000</a:t>
                      </a:r>
                      <a:endParaRPr lang="en-GB" sz="1100">
                        <a:effectLst/>
                      </a:endParaRPr>
                    </a:p>
                    <a:p>
                      <a:pPr algn="ctr">
                        <a:lnSpc>
                          <a:spcPct val="100000"/>
                        </a:lnSpc>
                        <a:spcBef>
                          <a:spcPts val="0"/>
                        </a:spcBef>
                        <a:spcAft>
                          <a:spcPts val="0"/>
                        </a:spcAft>
                      </a:pPr>
                      <a:r>
                        <a:rPr lang="en-US" sz="1050">
                          <a:effectLst/>
                        </a:rPr>
                        <a:t>1000</a:t>
                      </a:r>
                      <a:endParaRPr lang="en-GB" sz="1100">
                        <a:effectLst/>
                        <a:latin typeface="Arial" panose="020B0604020202020204" pitchFamily="34" charset="0"/>
                        <a:ea typeface="Times New Roman" panose="02020603050405020304" pitchFamily="18" charset="0"/>
                        <a:cs typeface="Times New Roman" panose="02020603050405020304" pitchFamily="18" charset="0"/>
                      </a:endParaRPr>
                    </a:p>
                  </a:txBody>
                  <a:tcPr marL="58890" marR="58890" marT="0" marB="0" anchor="ctr"/>
                </a:tc>
                <a:tc>
                  <a:txBody>
                    <a:bodyPr/>
                    <a:lstStyle/>
                    <a:p>
                      <a:pPr algn="ctr">
                        <a:lnSpc>
                          <a:spcPct val="100000"/>
                        </a:lnSpc>
                        <a:spcBef>
                          <a:spcPts val="0"/>
                        </a:spcBef>
                        <a:spcAft>
                          <a:spcPts val="0"/>
                        </a:spcAft>
                      </a:pPr>
                      <a:r>
                        <a:rPr lang="en-US" sz="1050">
                          <a:effectLst/>
                        </a:rPr>
                        <a:t>1600 (eff. 0,80)</a:t>
                      </a:r>
                      <a:endParaRPr lang="en-GB" sz="1100">
                        <a:effectLst/>
                      </a:endParaRPr>
                    </a:p>
                    <a:p>
                      <a:pPr algn="ctr">
                        <a:lnSpc>
                          <a:spcPct val="100000"/>
                        </a:lnSpc>
                        <a:spcBef>
                          <a:spcPts val="0"/>
                        </a:spcBef>
                        <a:spcAft>
                          <a:spcPts val="0"/>
                        </a:spcAft>
                      </a:pPr>
                      <a:r>
                        <a:rPr lang="en-US" sz="1050">
                          <a:effectLst/>
                        </a:rPr>
                        <a:t>2030 (eff. 0,75)</a:t>
                      </a:r>
                      <a:endParaRPr lang="en-GB" sz="1100">
                        <a:effectLst/>
                        <a:latin typeface="Arial" panose="020B0604020202020204" pitchFamily="34" charset="0"/>
                        <a:ea typeface="Times New Roman" panose="02020603050405020304" pitchFamily="18" charset="0"/>
                        <a:cs typeface="Times New Roman" panose="02020603050405020304" pitchFamily="18" charset="0"/>
                      </a:endParaRPr>
                    </a:p>
                  </a:txBody>
                  <a:tcPr marL="58890" marR="58890" marT="0" marB="0" anchor="ctr"/>
                </a:tc>
                <a:tc>
                  <a:txBody>
                    <a:bodyPr/>
                    <a:lstStyle/>
                    <a:p>
                      <a:pPr algn="ctr">
                        <a:lnSpc>
                          <a:spcPct val="100000"/>
                        </a:lnSpc>
                        <a:spcBef>
                          <a:spcPts val="0"/>
                        </a:spcBef>
                        <a:spcAft>
                          <a:spcPts val="0"/>
                        </a:spcAft>
                      </a:pPr>
                      <a:r>
                        <a:rPr lang="en-US" sz="1050">
                          <a:effectLst/>
                        </a:rPr>
                        <a:t>2070</a:t>
                      </a:r>
                      <a:endParaRPr lang="en-GB" sz="1100">
                        <a:effectLst/>
                      </a:endParaRPr>
                    </a:p>
                    <a:p>
                      <a:pPr algn="ctr">
                        <a:lnSpc>
                          <a:spcPct val="100000"/>
                        </a:lnSpc>
                        <a:spcBef>
                          <a:spcPts val="0"/>
                        </a:spcBef>
                        <a:spcAft>
                          <a:spcPts val="0"/>
                        </a:spcAft>
                      </a:pPr>
                      <a:r>
                        <a:rPr lang="en-US" sz="1050">
                          <a:effectLst/>
                        </a:rPr>
                        <a:t>(SFP 1.2)</a:t>
                      </a:r>
                      <a:endParaRPr lang="en-GB" sz="1100">
                        <a:effectLst/>
                      </a:endParaRPr>
                    </a:p>
                    <a:p>
                      <a:pPr algn="ctr">
                        <a:lnSpc>
                          <a:spcPct val="100000"/>
                        </a:lnSpc>
                        <a:spcBef>
                          <a:spcPts val="0"/>
                        </a:spcBef>
                        <a:spcAft>
                          <a:spcPts val="0"/>
                        </a:spcAft>
                      </a:pPr>
                      <a:r>
                        <a:rPr lang="en-US" sz="1050">
                          <a:effectLst/>
                        </a:rPr>
                        <a:t>4010</a:t>
                      </a:r>
                      <a:endParaRPr lang="en-GB" sz="1100">
                        <a:effectLst/>
                      </a:endParaRPr>
                    </a:p>
                    <a:p>
                      <a:pPr algn="ctr">
                        <a:lnSpc>
                          <a:spcPct val="100000"/>
                        </a:lnSpc>
                        <a:spcBef>
                          <a:spcPts val="0"/>
                        </a:spcBef>
                        <a:spcAft>
                          <a:spcPts val="0"/>
                        </a:spcAft>
                      </a:pPr>
                      <a:r>
                        <a:rPr lang="en-US" sz="1050">
                          <a:effectLst/>
                        </a:rPr>
                        <a:t>(SFP 2.0)</a:t>
                      </a:r>
                      <a:endParaRPr lang="en-GB" sz="1100">
                        <a:effectLst/>
                        <a:latin typeface="Arial" panose="020B0604020202020204" pitchFamily="34" charset="0"/>
                        <a:ea typeface="Times New Roman" panose="02020603050405020304" pitchFamily="18" charset="0"/>
                        <a:cs typeface="Times New Roman" panose="02020603050405020304" pitchFamily="18" charset="0"/>
                      </a:endParaRPr>
                    </a:p>
                  </a:txBody>
                  <a:tcPr marL="58890" marR="58890" marT="0" marB="0" anchor="ctr"/>
                </a:tc>
                <a:tc>
                  <a:txBody>
                    <a:bodyPr/>
                    <a:lstStyle/>
                    <a:p>
                      <a:pPr algn="ctr">
                        <a:lnSpc>
                          <a:spcPct val="100000"/>
                        </a:lnSpc>
                        <a:spcBef>
                          <a:spcPts val="0"/>
                        </a:spcBef>
                        <a:spcAft>
                          <a:spcPts val="0"/>
                        </a:spcAft>
                      </a:pPr>
                      <a:r>
                        <a:rPr lang="en-US" sz="1050" dirty="0">
                          <a:effectLst/>
                        </a:rPr>
                        <a:t>4670</a:t>
                      </a:r>
                      <a:endParaRPr lang="en-GB" sz="1100" dirty="0">
                        <a:effectLst/>
                      </a:endParaRPr>
                    </a:p>
                    <a:p>
                      <a:pPr algn="ctr">
                        <a:lnSpc>
                          <a:spcPct val="100000"/>
                        </a:lnSpc>
                        <a:spcBef>
                          <a:spcPts val="0"/>
                        </a:spcBef>
                        <a:spcAft>
                          <a:spcPts val="0"/>
                        </a:spcAft>
                      </a:pPr>
                      <a:r>
                        <a:rPr lang="en-US" sz="1050" dirty="0">
                          <a:effectLst/>
                        </a:rPr>
                        <a:t>7040</a:t>
                      </a:r>
                      <a:endParaRPr lang="en-GB"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8890" marR="58890" marT="0" marB="0" anchor="ctr"/>
                </a:tc>
                <a:extLst>
                  <a:ext uri="{0D108BD9-81ED-4DB2-BD59-A6C34878D82A}">
                    <a16:rowId xmlns:a16="http://schemas.microsoft.com/office/drawing/2014/main" val="1117362612"/>
                  </a:ext>
                </a:extLst>
              </a:tr>
            </a:tbl>
          </a:graphicData>
        </a:graphic>
      </p:graphicFrame>
      <p:sp>
        <p:nvSpPr>
          <p:cNvPr id="6" name="Rectangle 5">
            <a:extLst>
              <a:ext uri="{FF2B5EF4-FFF2-40B4-BE49-F238E27FC236}">
                <a16:creationId xmlns:a16="http://schemas.microsoft.com/office/drawing/2014/main" id="{EEF3AC83-6BE1-4708-95AC-9D2D1823239D}"/>
              </a:ext>
            </a:extLst>
          </p:cNvPr>
          <p:cNvSpPr/>
          <p:nvPr/>
        </p:nvSpPr>
        <p:spPr>
          <a:xfrm>
            <a:off x="191344" y="1240435"/>
            <a:ext cx="6096000" cy="523220"/>
          </a:xfrm>
          <a:prstGeom prst="rect">
            <a:avLst/>
          </a:prstGeom>
        </p:spPr>
        <p:txBody>
          <a:bodyPr>
            <a:spAutoFit/>
          </a:bodyPr>
          <a:lstStyle/>
          <a:p>
            <a:r>
              <a:rPr lang="en-US" sz="1400" dirty="0">
                <a:ea typeface="Times New Roman" panose="02020603050405020304" pitchFamily="18" charset="0"/>
              </a:rPr>
              <a:t>Comparison of installation and running costs for Latvian / Estonian case study (upper numbers are for Latvia, lower for Estonia)</a:t>
            </a:r>
            <a:endParaRPr lang="en-GB" sz="1400" dirty="0"/>
          </a:p>
        </p:txBody>
      </p:sp>
      <p:sp>
        <p:nvSpPr>
          <p:cNvPr id="7" name="Rectangle 6">
            <a:extLst>
              <a:ext uri="{FF2B5EF4-FFF2-40B4-BE49-F238E27FC236}">
                <a16:creationId xmlns:a16="http://schemas.microsoft.com/office/drawing/2014/main" id="{B4391713-873F-4C39-91DD-27554C07190B}"/>
              </a:ext>
            </a:extLst>
          </p:cNvPr>
          <p:cNvSpPr/>
          <p:nvPr/>
        </p:nvSpPr>
        <p:spPr>
          <a:xfrm>
            <a:off x="7422347" y="1746394"/>
            <a:ext cx="4200128" cy="3754874"/>
          </a:xfrm>
          <a:prstGeom prst="rect">
            <a:avLst/>
          </a:prstGeom>
        </p:spPr>
        <p:txBody>
          <a:bodyPr wrap="square">
            <a:spAutoFit/>
          </a:bodyPr>
          <a:lstStyle/>
          <a:p>
            <a:pPr algn="just" hangingPunct="0"/>
            <a:r>
              <a:rPr lang="en-US" sz="1400" dirty="0">
                <a:ea typeface="Times New Roman" panose="02020603050405020304" pitchFamily="18" charset="0"/>
              </a:rPr>
              <a:t>The cost comparison is done for one staircase of previously described case study building and with following assumptions:</a:t>
            </a:r>
            <a:endParaRPr lang="en-GB" sz="1400" dirty="0">
              <a:ea typeface="Times New Roman" panose="02020603050405020304" pitchFamily="18" charset="0"/>
            </a:endParaRPr>
          </a:p>
          <a:p>
            <a:pPr indent="144145" algn="just" hangingPunct="0"/>
            <a:r>
              <a:rPr lang="en-US" sz="1400" baseline="30000" dirty="0">
                <a:ea typeface="Times New Roman" panose="02020603050405020304" pitchFamily="18" charset="0"/>
              </a:rPr>
              <a:t>1)</a:t>
            </a:r>
            <a:r>
              <a:rPr lang="en-US" sz="1400" dirty="0">
                <a:ea typeface="Times New Roman" panose="02020603050405020304" pitchFamily="18" charset="0"/>
              </a:rPr>
              <a:t> Cost of installing all necessary equipment;</a:t>
            </a:r>
            <a:endParaRPr lang="en-GB" sz="1400" dirty="0">
              <a:ea typeface="Times New Roman" panose="02020603050405020304" pitchFamily="18" charset="0"/>
            </a:endParaRPr>
          </a:p>
          <a:p>
            <a:pPr indent="144145" algn="just" hangingPunct="0"/>
            <a:r>
              <a:rPr lang="en-US" sz="1400" baseline="30000" dirty="0">
                <a:ea typeface="Times New Roman" panose="02020603050405020304" pitchFamily="18" charset="0"/>
              </a:rPr>
              <a:t>2)</a:t>
            </a:r>
            <a:r>
              <a:rPr lang="en-US" sz="1400" dirty="0">
                <a:ea typeface="Times New Roman" panose="02020603050405020304" pitchFamily="18" charset="0"/>
              </a:rPr>
              <a:t> Annual maintenance cost for all necessary equipment for whole staircase section;</a:t>
            </a:r>
            <a:endParaRPr lang="en-GB" sz="1400" dirty="0">
              <a:ea typeface="Times New Roman" panose="02020603050405020304" pitchFamily="18" charset="0"/>
            </a:endParaRPr>
          </a:p>
          <a:p>
            <a:pPr indent="144145" algn="just" hangingPunct="0"/>
            <a:r>
              <a:rPr lang="en-US" sz="1400" baseline="30000" dirty="0">
                <a:ea typeface="Times New Roman" panose="02020603050405020304" pitchFamily="18" charset="0"/>
              </a:rPr>
              <a:t>3)</a:t>
            </a:r>
            <a:r>
              <a:rPr lang="en-US" sz="1400" dirty="0">
                <a:ea typeface="Times New Roman" panose="02020603050405020304" pitchFamily="18" charset="0"/>
              </a:rPr>
              <a:t> Cost of heating supply air for one heating season assuming the Heating degree days for base indoor temperature of +21,0°C for Latvia 4263, for Estonia 5656 (8) and assuming that the heating occurs by district heating system with following costs - for Latvia 55.55 EUR/MWh; for Estonia 65 EUR/MWh;</a:t>
            </a:r>
            <a:endParaRPr lang="en-GB" sz="1400" dirty="0">
              <a:ea typeface="Times New Roman" panose="02020603050405020304" pitchFamily="18" charset="0"/>
            </a:endParaRPr>
          </a:p>
          <a:p>
            <a:r>
              <a:rPr lang="en-US" sz="1400" baseline="30000" dirty="0">
                <a:ea typeface="Times New Roman" panose="02020603050405020304" pitchFamily="18" charset="0"/>
              </a:rPr>
              <a:t>4)</a:t>
            </a:r>
            <a:r>
              <a:rPr lang="en-US" sz="1400" dirty="0">
                <a:ea typeface="Times New Roman" panose="02020603050405020304" pitchFamily="18" charset="0"/>
              </a:rPr>
              <a:t> Annual cost of all energy necessary to power the ventilation devices for whole staircase apartment assuming that they are powered by electricity with the cost of 0.169 EUR/kWh for Latvia; 0.15 EUR/kWh for Estonia.</a:t>
            </a:r>
            <a:endParaRPr lang="en-GB" sz="1400" dirty="0"/>
          </a:p>
        </p:txBody>
      </p:sp>
    </p:spTree>
    <p:extLst>
      <p:ext uri="{BB962C8B-B14F-4D97-AF65-F5344CB8AC3E}">
        <p14:creationId xmlns:p14="http://schemas.microsoft.com/office/powerpoint/2010/main" val="1522141090"/>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ABB608-3F1B-41DE-A831-22990B1D6DC9}"/>
              </a:ext>
            </a:extLst>
          </p:cNvPr>
          <p:cNvSpPr>
            <a:spLocks noGrp="1"/>
          </p:cNvSpPr>
          <p:nvPr>
            <p:ph type="title"/>
          </p:nvPr>
        </p:nvSpPr>
        <p:spPr/>
        <p:txBody>
          <a:bodyPr/>
          <a:lstStyle/>
          <a:p>
            <a:r>
              <a:rPr lang="en-GB" dirty="0"/>
              <a:t>Life cycle cost analysis</a:t>
            </a:r>
          </a:p>
        </p:txBody>
      </p:sp>
      <p:sp>
        <p:nvSpPr>
          <p:cNvPr id="4" name="Footer Placeholder 3">
            <a:extLst>
              <a:ext uri="{FF2B5EF4-FFF2-40B4-BE49-F238E27FC236}">
                <a16:creationId xmlns:a16="http://schemas.microsoft.com/office/drawing/2014/main" id="{2B32DCCF-C8A6-4B96-BDFE-35F43AA4F4FB}"/>
              </a:ext>
            </a:extLst>
          </p:cNvPr>
          <p:cNvSpPr>
            <a:spLocks noGrp="1"/>
          </p:cNvSpPr>
          <p:nvPr>
            <p:ph type="ftr" sz="quarter" idx="11"/>
          </p:nvPr>
        </p:nvSpPr>
        <p:spPr/>
        <p:txBody>
          <a:bodyPr/>
          <a:lstStyle/>
          <a:p>
            <a:endParaRPr lang="en-GB"/>
          </a:p>
        </p:txBody>
      </p:sp>
      <p:graphicFrame>
        <p:nvGraphicFramePr>
          <p:cNvPr id="7" name="Chart 6">
            <a:extLst>
              <a:ext uri="{FF2B5EF4-FFF2-40B4-BE49-F238E27FC236}">
                <a16:creationId xmlns:a16="http://schemas.microsoft.com/office/drawing/2014/main" id="{39DB49D4-DBB4-4538-A14A-7827583F4FF9}"/>
              </a:ext>
            </a:extLst>
          </p:cNvPr>
          <p:cNvGraphicFramePr/>
          <p:nvPr>
            <p:extLst>
              <p:ext uri="{D42A27DB-BD31-4B8C-83A1-F6EECF244321}">
                <p14:modId xmlns:p14="http://schemas.microsoft.com/office/powerpoint/2010/main" val="3161326002"/>
              </p:ext>
            </p:extLst>
          </p:nvPr>
        </p:nvGraphicFramePr>
        <p:xfrm>
          <a:off x="1991544" y="1687161"/>
          <a:ext cx="8568951" cy="410445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88661724"/>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2647B-9D51-468F-9576-FF0517E1498D}"/>
              </a:ext>
            </a:extLst>
          </p:cNvPr>
          <p:cNvSpPr>
            <a:spLocks noGrp="1"/>
          </p:cNvSpPr>
          <p:nvPr>
            <p:ph type="title"/>
          </p:nvPr>
        </p:nvSpPr>
        <p:spPr/>
        <p:txBody>
          <a:bodyPr/>
          <a:lstStyle/>
          <a:p>
            <a:r>
              <a:rPr lang="en-GB" dirty="0"/>
              <a:t>Comparison of ventilation systems</a:t>
            </a:r>
          </a:p>
        </p:txBody>
      </p:sp>
      <p:sp>
        <p:nvSpPr>
          <p:cNvPr id="4" name="Footer Placeholder 3">
            <a:extLst>
              <a:ext uri="{FF2B5EF4-FFF2-40B4-BE49-F238E27FC236}">
                <a16:creationId xmlns:a16="http://schemas.microsoft.com/office/drawing/2014/main" id="{AB50F9B9-1C76-4979-8AAD-7800A4244D63}"/>
              </a:ext>
            </a:extLst>
          </p:cNvPr>
          <p:cNvSpPr>
            <a:spLocks noGrp="1"/>
          </p:cNvSpPr>
          <p:nvPr>
            <p:ph type="ftr" sz="quarter" idx="11"/>
          </p:nvPr>
        </p:nvSpPr>
        <p:spPr/>
        <p:txBody>
          <a:bodyPr/>
          <a:lstStyle/>
          <a:p>
            <a:endParaRPr lang="en-GB"/>
          </a:p>
        </p:txBody>
      </p:sp>
      <p:graphicFrame>
        <p:nvGraphicFramePr>
          <p:cNvPr id="5" name="Content Placeholder 6">
            <a:extLst>
              <a:ext uri="{FF2B5EF4-FFF2-40B4-BE49-F238E27FC236}">
                <a16:creationId xmlns:a16="http://schemas.microsoft.com/office/drawing/2014/main" id="{B1ACC495-4D0C-4C30-A534-C869EC05F600}"/>
              </a:ext>
            </a:extLst>
          </p:cNvPr>
          <p:cNvGraphicFramePr>
            <a:graphicFrameLocks noGrp="1"/>
          </p:cNvGraphicFramePr>
          <p:nvPr>
            <p:ph idx="1"/>
            <p:extLst>
              <p:ext uri="{D42A27DB-BD31-4B8C-83A1-F6EECF244321}">
                <p14:modId xmlns:p14="http://schemas.microsoft.com/office/powerpoint/2010/main" val="1937496470"/>
              </p:ext>
            </p:extLst>
          </p:nvPr>
        </p:nvGraphicFramePr>
        <p:xfrm>
          <a:off x="471352" y="1132424"/>
          <a:ext cx="11720647" cy="5650198"/>
        </p:xfrm>
        <a:graphic>
          <a:graphicData uri="http://schemas.openxmlformats.org/drawingml/2006/table">
            <a:tbl>
              <a:tblPr firstRow="1" firstCol="1" bandRow="1">
                <a:tableStyleId>{5C22544A-7EE6-4342-B048-85BDC9FD1C3A}</a:tableStyleId>
              </a:tblPr>
              <a:tblGrid>
                <a:gridCol w="871782">
                  <a:extLst>
                    <a:ext uri="{9D8B030D-6E8A-4147-A177-3AD203B41FA5}">
                      <a16:colId xmlns:a16="http://schemas.microsoft.com/office/drawing/2014/main" val="20000"/>
                    </a:ext>
                  </a:extLst>
                </a:gridCol>
                <a:gridCol w="799135">
                  <a:extLst>
                    <a:ext uri="{9D8B030D-6E8A-4147-A177-3AD203B41FA5}">
                      <a16:colId xmlns:a16="http://schemas.microsoft.com/office/drawing/2014/main" val="20001"/>
                    </a:ext>
                  </a:extLst>
                </a:gridCol>
                <a:gridCol w="4889835">
                  <a:extLst>
                    <a:ext uri="{9D8B030D-6E8A-4147-A177-3AD203B41FA5}">
                      <a16:colId xmlns:a16="http://schemas.microsoft.com/office/drawing/2014/main" val="20002"/>
                    </a:ext>
                  </a:extLst>
                </a:gridCol>
                <a:gridCol w="5159895">
                  <a:extLst>
                    <a:ext uri="{9D8B030D-6E8A-4147-A177-3AD203B41FA5}">
                      <a16:colId xmlns:a16="http://schemas.microsoft.com/office/drawing/2014/main" val="20003"/>
                    </a:ext>
                  </a:extLst>
                </a:gridCol>
              </a:tblGrid>
              <a:tr h="137810">
                <a:tc gridSpan="2">
                  <a:txBody>
                    <a:bodyPr/>
                    <a:lstStyle/>
                    <a:p>
                      <a:pPr marL="0" indent="0" algn="ctr">
                        <a:spcBef>
                          <a:spcPts val="0"/>
                        </a:spcBef>
                        <a:spcAft>
                          <a:spcPts val="0"/>
                        </a:spcAft>
                      </a:pPr>
                      <a:r>
                        <a:rPr lang="en-US" sz="900" dirty="0">
                          <a:effectLst/>
                        </a:rPr>
                        <a:t>Type of ventilation system</a:t>
                      </a:r>
                      <a:endParaRPr lang="lv-LV" sz="9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840" marR="4840" marT="0" marB="0" anchor="ctr"/>
                </a:tc>
                <a:tc hMerge="1">
                  <a:txBody>
                    <a:bodyPr/>
                    <a:lstStyle/>
                    <a:p>
                      <a:endParaRPr lang="en-GB"/>
                    </a:p>
                  </a:txBody>
                  <a:tcPr/>
                </a:tc>
                <a:tc>
                  <a:txBody>
                    <a:bodyPr/>
                    <a:lstStyle/>
                    <a:p>
                      <a:pPr marL="0" indent="0" algn="ctr">
                        <a:spcBef>
                          <a:spcPts val="0"/>
                        </a:spcBef>
                        <a:spcAft>
                          <a:spcPts val="0"/>
                        </a:spcAft>
                      </a:pPr>
                      <a:r>
                        <a:rPr lang="en-US" sz="900">
                          <a:effectLst/>
                        </a:rPr>
                        <a:t>Advantages</a:t>
                      </a:r>
                      <a:endParaRPr lang="lv-LV" sz="900">
                        <a:effectLst/>
                        <a:latin typeface="Arial" panose="020B0604020202020204" pitchFamily="34" charset="0"/>
                        <a:ea typeface="Times New Roman" panose="02020603050405020304" pitchFamily="18" charset="0"/>
                        <a:cs typeface="Times New Roman" panose="02020603050405020304" pitchFamily="18" charset="0"/>
                      </a:endParaRPr>
                    </a:p>
                  </a:txBody>
                  <a:tcPr marL="4840" marR="4840" marT="0" marB="0" anchor="ctr"/>
                </a:tc>
                <a:tc>
                  <a:txBody>
                    <a:bodyPr/>
                    <a:lstStyle/>
                    <a:p>
                      <a:pPr marL="0" indent="0" algn="ctr">
                        <a:spcBef>
                          <a:spcPts val="0"/>
                        </a:spcBef>
                        <a:spcAft>
                          <a:spcPts val="0"/>
                        </a:spcAft>
                      </a:pPr>
                      <a:r>
                        <a:rPr lang="en-US" sz="900">
                          <a:effectLst/>
                        </a:rPr>
                        <a:t>Disadvantages</a:t>
                      </a:r>
                      <a:endParaRPr lang="lv-LV" sz="900">
                        <a:effectLst/>
                        <a:latin typeface="Arial" panose="020B0604020202020204" pitchFamily="34" charset="0"/>
                        <a:ea typeface="Times New Roman" panose="02020603050405020304" pitchFamily="18" charset="0"/>
                        <a:cs typeface="Times New Roman" panose="02020603050405020304" pitchFamily="18" charset="0"/>
                      </a:endParaRPr>
                    </a:p>
                  </a:txBody>
                  <a:tcPr marL="4840" marR="4840" marT="0" marB="0" anchor="ctr"/>
                </a:tc>
                <a:extLst>
                  <a:ext uri="{0D108BD9-81ED-4DB2-BD59-A6C34878D82A}">
                    <a16:rowId xmlns:a16="http://schemas.microsoft.com/office/drawing/2014/main" val="10000"/>
                  </a:ext>
                </a:extLst>
              </a:tr>
              <a:tr h="1102478">
                <a:tc gridSpan="2">
                  <a:txBody>
                    <a:bodyPr/>
                    <a:lstStyle/>
                    <a:p>
                      <a:pPr marL="0" indent="0" algn="ctr">
                        <a:spcBef>
                          <a:spcPts val="0"/>
                        </a:spcBef>
                        <a:spcAft>
                          <a:spcPts val="0"/>
                        </a:spcAft>
                      </a:pPr>
                      <a:r>
                        <a:rPr lang="en-US" sz="900" dirty="0">
                          <a:effectLst/>
                        </a:rPr>
                        <a:t>Windows opening and natural exhaust</a:t>
                      </a:r>
                      <a:endParaRPr lang="lv-LV" sz="9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840" marR="4840" marT="0" marB="0" anchor="ctr"/>
                </a:tc>
                <a:tc hMerge="1">
                  <a:txBody>
                    <a:bodyPr/>
                    <a:lstStyle/>
                    <a:p>
                      <a:endParaRPr lang="en-GB"/>
                    </a:p>
                  </a:txBody>
                  <a:tcPr/>
                </a:tc>
                <a:tc>
                  <a:txBody>
                    <a:bodyPr/>
                    <a:lstStyle/>
                    <a:p>
                      <a:pPr marL="0" lvl="1" indent="0" algn="ctr">
                        <a:spcBef>
                          <a:spcPts val="0"/>
                        </a:spcBef>
                        <a:spcAft>
                          <a:spcPts val="0"/>
                        </a:spcAft>
                        <a:buFont typeface="Arial" panose="020B0604020202020204" pitchFamily="34" charset="0"/>
                        <a:buChar char="+"/>
                      </a:pPr>
                      <a:r>
                        <a:rPr lang="en-US" sz="900" dirty="0">
                          <a:effectLst/>
                        </a:rPr>
                        <a:t>Low investments and maintenance</a:t>
                      </a:r>
                      <a:endParaRPr lang="lv-LV" sz="900" dirty="0">
                        <a:effectLst/>
                      </a:endParaRPr>
                    </a:p>
                    <a:p>
                      <a:pPr marL="0" lvl="1" indent="0" algn="ctr">
                        <a:spcBef>
                          <a:spcPts val="0"/>
                        </a:spcBef>
                        <a:spcAft>
                          <a:spcPts val="0"/>
                        </a:spcAft>
                        <a:buFont typeface="Arial" panose="020B0604020202020204" pitchFamily="34" charset="0"/>
                        <a:buChar char="+"/>
                      </a:pPr>
                      <a:r>
                        <a:rPr lang="en-US" sz="900" dirty="0">
                          <a:effectLst/>
                        </a:rPr>
                        <a:t>Does not involve any technologies (solid)</a:t>
                      </a:r>
                      <a:endParaRPr lang="lv-LV" sz="900" dirty="0">
                        <a:effectLst/>
                      </a:endParaRPr>
                    </a:p>
                    <a:p>
                      <a:pPr marL="0" lvl="1" indent="0" algn="ctr">
                        <a:spcBef>
                          <a:spcPts val="0"/>
                        </a:spcBef>
                        <a:spcAft>
                          <a:spcPts val="0"/>
                        </a:spcAft>
                        <a:buFont typeface="Arial" panose="020B0604020202020204" pitchFamily="34" charset="0"/>
                        <a:buChar char="+"/>
                      </a:pPr>
                      <a:r>
                        <a:rPr lang="en-US" sz="900" dirty="0">
                          <a:effectLst/>
                        </a:rPr>
                        <a:t>Easily controllable</a:t>
                      </a:r>
                      <a:endParaRPr lang="lv-LV" sz="900" dirty="0">
                        <a:effectLst/>
                      </a:endParaRPr>
                    </a:p>
                    <a:p>
                      <a:pPr marL="0" lvl="1" indent="0" algn="ctr">
                        <a:spcBef>
                          <a:spcPts val="0"/>
                        </a:spcBef>
                        <a:spcAft>
                          <a:spcPts val="0"/>
                        </a:spcAft>
                        <a:buFont typeface="Arial" panose="020B0604020202020204" pitchFamily="34" charset="0"/>
                        <a:buChar char="+"/>
                      </a:pPr>
                      <a:r>
                        <a:rPr lang="en-US" sz="900" dirty="0">
                          <a:effectLst/>
                        </a:rPr>
                        <a:t>Does not affect architecture</a:t>
                      </a:r>
                      <a:endParaRPr lang="lv-LV" sz="9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840" marR="4840" marT="0" marB="0" anchor="ctr"/>
                </a:tc>
                <a:tc>
                  <a:txBody>
                    <a:bodyPr/>
                    <a:lstStyle/>
                    <a:p>
                      <a:pPr marL="0" lvl="1" indent="0" algn="ctr">
                        <a:spcBef>
                          <a:spcPts val="0"/>
                        </a:spcBef>
                        <a:spcAft>
                          <a:spcPts val="0"/>
                        </a:spcAft>
                        <a:buFont typeface="Arial" panose="020B0604020202020204" pitchFamily="34" charset="0"/>
                        <a:buChar char="-"/>
                      </a:pPr>
                      <a:r>
                        <a:rPr lang="en-US" sz="900">
                          <a:effectLst/>
                        </a:rPr>
                        <a:t>Incoming air does not heat up therefore causing draft</a:t>
                      </a:r>
                      <a:endParaRPr lang="lv-LV" sz="900">
                        <a:effectLst/>
                      </a:endParaRPr>
                    </a:p>
                    <a:p>
                      <a:pPr marL="0" lvl="1" indent="0" algn="ctr">
                        <a:spcBef>
                          <a:spcPts val="0"/>
                        </a:spcBef>
                        <a:spcAft>
                          <a:spcPts val="0"/>
                        </a:spcAft>
                        <a:buFont typeface="Arial" panose="020B0604020202020204" pitchFamily="34" charset="0"/>
                        <a:buChar char="-"/>
                      </a:pPr>
                      <a:r>
                        <a:rPr lang="en-US" sz="900">
                          <a:effectLst/>
                        </a:rPr>
                        <a:t>Incoming air does not go through filters therefore letting insects and dust</a:t>
                      </a:r>
                      <a:endParaRPr lang="lv-LV" sz="900">
                        <a:effectLst/>
                      </a:endParaRPr>
                    </a:p>
                    <a:p>
                      <a:pPr marL="0" lvl="1" indent="0" algn="ctr">
                        <a:spcBef>
                          <a:spcPts val="0"/>
                        </a:spcBef>
                        <a:spcAft>
                          <a:spcPts val="0"/>
                        </a:spcAft>
                        <a:buFont typeface="Arial" panose="020B0604020202020204" pitchFamily="34" charset="0"/>
                        <a:buChar char="-"/>
                      </a:pPr>
                      <a:r>
                        <a:rPr lang="en-US" sz="900">
                          <a:effectLst/>
                        </a:rPr>
                        <a:t>Low control options</a:t>
                      </a:r>
                      <a:endParaRPr lang="lv-LV" sz="900">
                        <a:effectLst/>
                      </a:endParaRPr>
                    </a:p>
                    <a:p>
                      <a:pPr marL="0" lvl="1" indent="0" algn="ctr">
                        <a:spcBef>
                          <a:spcPts val="0"/>
                        </a:spcBef>
                        <a:spcAft>
                          <a:spcPts val="0"/>
                        </a:spcAft>
                        <a:buFont typeface="Arial" panose="020B0604020202020204" pitchFamily="34" charset="0"/>
                        <a:buChar char="-"/>
                      </a:pPr>
                      <a:r>
                        <a:rPr lang="en-US" sz="900">
                          <a:effectLst/>
                        </a:rPr>
                        <a:t>Requires human interaction</a:t>
                      </a:r>
                      <a:endParaRPr lang="lv-LV" sz="900">
                        <a:effectLst/>
                      </a:endParaRPr>
                    </a:p>
                    <a:p>
                      <a:pPr marL="0" lvl="1" indent="0" algn="ctr">
                        <a:spcBef>
                          <a:spcPts val="0"/>
                        </a:spcBef>
                        <a:spcAft>
                          <a:spcPts val="0"/>
                        </a:spcAft>
                        <a:buFont typeface="Arial" panose="020B0604020202020204" pitchFamily="34" charset="0"/>
                        <a:buChar char="-"/>
                      </a:pPr>
                      <a:r>
                        <a:rPr lang="en-US" sz="900">
                          <a:effectLst/>
                        </a:rPr>
                        <a:t>Very low working efficiency during warm period of year</a:t>
                      </a:r>
                      <a:endParaRPr lang="lv-LV" sz="900">
                        <a:effectLst/>
                      </a:endParaRPr>
                    </a:p>
                    <a:p>
                      <a:pPr marL="0" lvl="1" indent="0" algn="ctr">
                        <a:spcBef>
                          <a:spcPts val="0"/>
                        </a:spcBef>
                        <a:spcAft>
                          <a:spcPts val="0"/>
                        </a:spcAft>
                        <a:buFont typeface="Arial" panose="020B0604020202020204" pitchFamily="34" charset="0"/>
                        <a:buChar char="-"/>
                      </a:pPr>
                      <a:r>
                        <a:rPr lang="en-US" sz="900">
                          <a:effectLst/>
                        </a:rPr>
                        <a:t>Let’s through extra noise from outside</a:t>
                      </a:r>
                      <a:endParaRPr lang="lv-LV" sz="900">
                        <a:effectLst/>
                      </a:endParaRPr>
                    </a:p>
                    <a:p>
                      <a:pPr marL="0" lvl="1" indent="0" algn="ctr">
                        <a:spcBef>
                          <a:spcPts val="0"/>
                        </a:spcBef>
                        <a:spcAft>
                          <a:spcPts val="0"/>
                        </a:spcAft>
                        <a:buFont typeface="Arial" panose="020B0604020202020204" pitchFamily="34" charset="0"/>
                        <a:buChar char="-"/>
                      </a:pPr>
                      <a:r>
                        <a:rPr lang="en-US" sz="900">
                          <a:effectLst/>
                        </a:rPr>
                        <a:t>No possibilities for heat recovery</a:t>
                      </a:r>
                      <a:endParaRPr lang="lv-LV" sz="900">
                        <a:effectLst/>
                      </a:endParaRPr>
                    </a:p>
                    <a:p>
                      <a:pPr marL="0" lvl="1" indent="0" algn="ctr">
                        <a:spcBef>
                          <a:spcPts val="0"/>
                        </a:spcBef>
                        <a:spcAft>
                          <a:spcPts val="0"/>
                        </a:spcAft>
                        <a:buFont typeface="Arial" panose="020B0604020202020204" pitchFamily="34" charset="0"/>
                        <a:buChar char="-"/>
                      </a:pPr>
                      <a:r>
                        <a:rPr lang="en-US" sz="900">
                          <a:effectLst/>
                        </a:rPr>
                        <a:t>Affected by outside weather (wind, temperature)</a:t>
                      </a:r>
                      <a:endParaRPr lang="lv-LV" sz="900">
                        <a:effectLst/>
                        <a:latin typeface="Arial" panose="020B0604020202020204" pitchFamily="34" charset="0"/>
                        <a:ea typeface="Times New Roman" panose="02020603050405020304" pitchFamily="18" charset="0"/>
                        <a:cs typeface="Times New Roman" panose="02020603050405020304" pitchFamily="18" charset="0"/>
                      </a:endParaRPr>
                    </a:p>
                  </a:txBody>
                  <a:tcPr marL="4840" marR="4840" marT="0" marB="0" anchor="ctr"/>
                </a:tc>
                <a:extLst>
                  <a:ext uri="{0D108BD9-81ED-4DB2-BD59-A6C34878D82A}">
                    <a16:rowId xmlns:a16="http://schemas.microsoft.com/office/drawing/2014/main" val="10001"/>
                  </a:ext>
                </a:extLst>
              </a:tr>
              <a:tr h="964668">
                <a:tc gridSpan="2">
                  <a:txBody>
                    <a:bodyPr/>
                    <a:lstStyle/>
                    <a:p>
                      <a:pPr marL="0" indent="0" algn="ctr">
                        <a:spcBef>
                          <a:spcPts val="0"/>
                        </a:spcBef>
                        <a:spcAft>
                          <a:spcPts val="0"/>
                        </a:spcAft>
                      </a:pPr>
                      <a:r>
                        <a:rPr lang="en-US" sz="900">
                          <a:effectLst/>
                        </a:rPr>
                        <a:t>Natural ventilation with inlet valves</a:t>
                      </a:r>
                      <a:endParaRPr lang="lv-LV" sz="900">
                        <a:effectLst/>
                        <a:latin typeface="Arial" panose="020B0604020202020204" pitchFamily="34" charset="0"/>
                        <a:ea typeface="Times New Roman" panose="02020603050405020304" pitchFamily="18" charset="0"/>
                        <a:cs typeface="Times New Roman" panose="02020603050405020304" pitchFamily="18" charset="0"/>
                      </a:endParaRPr>
                    </a:p>
                  </a:txBody>
                  <a:tcPr marL="4840" marR="4840" marT="0" marB="0" anchor="ctr"/>
                </a:tc>
                <a:tc hMerge="1">
                  <a:txBody>
                    <a:bodyPr/>
                    <a:lstStyle/>
                    <a:p>
                      <a:endParaRPr lang="en-GB"/>
                    </a:p>
                  </a:txBody>
                  <a:tcPr/>
                </a:tc>
                <a:tc>
                  <a:txBody>
                    <a:bodyPr/>
                    <a:lstStyle/>
                    <a:p>
                      <a:pPr marL="0" lvl="1" indent="0" algn="ctr">
                        <a:spcBef>
                          <a:spcPts val="0"/>
                        </a:spcBef>
                        <a:spcAft>
                          <a:spcPts val="0"/>
                        </a:spcAft>
                        <a:buFont typeface="Arial" panose="020B0604020202020204" pitchFamily="34" charset="0"/>
                        <a:buChar char="+"/>
                      </a:pPr>
                      <a:r>
                        <a:rPr lang="en-US" sz="900">
                          <a:effectLst/>
                        </a:rPr>
                        <a:t>Relatively low investments and maintenance</a:t>
                      </a:r>
                      <a:endParaRPr lang="lv-LV" sz="900">
                        <a:effectLst/>
                      </a:endParaRPr>
                    </a:p>
                    <a:p>
                      <a:pPr marL="0" lvl="1" indent="0" algn="ctr">
                        <a:spcBef>
                          <a:spcPts val="0"/>
                        </a:spcBef>
                        <a:spcAft>
                          <a:spcPts val="0"/>
                        </a:spcAft>
                        <a:buFont typeface="Arial" panose="020B0604020202020204" pitchFamily="34" charset="0"/>
                        <a:buChar char="+"/>
                      </a:pPr>
                      <a:r>
                        <a:rPr lang="en-US" sz="900">
                          <a:effectLst/>
                        </a:rPr>
                        <a:t>Requires only some equipment</a:t>
                      </a:r>
                      <a:endParaRPr lang="lv-LV" sz="900">
                        <a:effectLst/>
                      </a:endParaRPr>
                    </a:p>
                    <a:p>
                      <a:pPr marL="0" lvl="1" indent="0" algn="ctr">
                        <a:spcBef>
                          <a:spcPts val="0"/>
                        </a:spcBef>
                        <a:spcAft>
                          <a:spcPts val="0"/>
                        </a:spcAft>
                        <a:buFont typeface="Arial" panose="020B0604020202020204" pitchFamily="34" charset="0"/>
                        <a:buChar char="+"/>
                      </a:pPr>
                      <a:r>
                        <a:rPr lang="en-US" sz="900">
                          <a:effectLst/>
                        </a:rPr>
                        <a:t>Easily controllable</a:t>
                      </a:r>
                      <a:endParaRPr lang="lv-LV" sz="900">
                        <a:effectLst/>
                      </a:endParaRPr>
                    </a:p>
                    <a:p>
                      <a:pPr marL="0" lvl="1" indent="0" algn="ctr">
                        <a:spcBef>
                          <a:spcPts val="0"/>
                        </a:spcBef>
                        <a:spcAft>
                          <a:spcPts val="0"/>
                        </a:spcAft>
                        <a:buFont typeface="Arial" panose="020B0604020202020204" pitchFamily="34" charset="0"/>
                        <a:buChar char="+"/>
                      </a:pPr>
                      <a:r>
                        <a:rPr lang="en-US" sz="900">
                          <a:effectLst/>
                        </a:rPr>
                        <a:t>Incoming air goes through filters therefore not letting insects and dust inside</a:t>
                      </a:r>
                      <a:endParaRPr lang="lv-LV" sz="900">
                        <a:effectLst/>
                      </a:endParaRPr>
                    </a:p>
                    <a:p>
                      <a:pPr marL="0" lvl="1" indent="0" algn="ctr">
                        <a:spcBef>
                          <a:spcPts val="0"/>
                        </a:spcBef>
                        <a:spcAft>
                          <a:spcPts val="0"/>
                        </a:spcAft>
                        <a:buFont typeface="Arial" panose="020B0604020202020204" pitchFamily="34" charset="0"/>
                        <a:buChar char="+"/>
                      </a:pPr>
                      <a:r>
                        <a:rPr lang="en-US" sz="900">
                          <a:effectLst/>
                        </a:rPr>
                        <a:t>Moderate control options</a:t>
                      </a:r>
                      <a:endParaRPr lang="lv-LV" sz="900">
                        <a:effectLst/>
                        <a:latin typeface="Arial" panose="020B0604020202020204" pitchFamily="34" charset="0"/>
                        <a:ea typeface="Times New Roman" panose="02020603050405020304" pitchFamily="18" charset="0"/>
                        <a:cs typeface="Times New Roman" panose="02020603050405020304" pitchFamily="18" charset="0"/>
                      </a:endParaRPr>
                    </a:p>
                  </a:txBody>
                  <a:tcPr marL="4840" marR="4840" marT="0" marB="0" anchor="ctr"/>
                </a:tc>
                <a:tc>
                  <a:txBody>
                    <a:bodyPr/>
                    <a:lstStyle/>
                    <a:p>
                      <a:pPr marL="0" lvl="1" indent="0" algn="ctr">
                        <a:spcBef>
                          <a:spcPts val="0"/>
                        </a:spcBef>
                        <a:spcAft>
                          <a:spcPts val="0"/>
                        </a:spcAft>
                        <a:buFont typeface="Arial" panose="020B0604020202020204" pitchFamily="34" charset="0"/>
                        <a:buChar char="-"/>
                      </a:pPr>
                      <a:r>
                        <a:rPr lang="en-US" sz="900" dirty="0">
                          <a:effectLst/>
                        </a:rPr>
                        <a:t>Incoming air does not heat up therefore causing draft (can be solved by placing inlet valves behind radiators)</a:t>
                      </a:r>
                      <a:endParaRPr lang="lv-LV" sz="900" dirty="0">
                        <a:effectLst/>
                      </a:endParaRPr>
                    </a:p>
                    <a:p>
                      <a:pPr marL="0" lvl="1" indent="0" algn="ctr">
                        <a:spcBef>
                          <a:spcPts val="0"/>
                        </a:spcBef>
                        <a:spcAft>
                          <a:spcPts val="0"/>
                        </a:spcAft>
                        <a:buFont typeface="Arial" panose="020B0604020202020204" pitchFamily="34" charset="0"/>
                        <a:buChar char="-"/>
                      </a:pPr>
                      <a:r>
                        <a:rPr lang="en-US" sz="900" dirty="0">
                          <a:effectLst/>
                        </a:rPr>
                        <a:t>Requires some human interaction</a:t>
                      </a:r>
                      <a:endParaRPr lang="lv-LV" sz="900" dirty="0">
                        <a:effectLst/>
                      </a:endParaRPr>
                    </a:p>
                    <a:p>
                      <a:pPr marL="0" lvl="1" indent="0" algn="ctr">
                        <a:spcBef>
                          <a:spcPts val="0"/>
                        </a:spcBef>
                        <a:spcAft>
                          <a:spcPts val="0"/>
                        </a:spcAft>
                        <a:buFont typeface="Arial" panose="020B0604020202020204" pitchFamily="34" charset="0"/>
                        <a:buChar char="-"/>
                      </a:pPr>
                      <a:r>
                        <a:rPr lang="en-US" sz="900" dirty="0">
                          <a:effectLst/>
                        </a:rPr>
                        <a:t>Very low working efficiency during warm period of year</a:t>
                      </a:r>
                      <a:endParaRPr lang="lv-LV" sz="900" dirty="0">
                        <a:effectLst/>
                      </a:endParaRPr>
                    </a:p>
                    <a:p>
                      <a:pPr marL="0" lvl="1" indent="0" algn="ctr">
                        <a:spcBef>
                          <a:spcPts val="0"/>
                        </a:spcBef>
                        <a:spcAft>
                          <a:spcPts val="0"/>
                        </a:spcAft>
                        <a:buFont typeface="Arial" panose="020B0604020202020204" pitchFamily="34" charset="0"/>
                        <a:buChar char="-"/>
                      </a:pPr>
                      <a:r>
                        <a:rPr lang="en-US" sz="900" dirty="0">
                          <a:effectLst/>
                        </a:rPr>
                        <a:t>Let’s through extra noise from outside</a:t>
                      </a:r>
                      <a:endParaRPr lang="lv-LV" sz="900" dirty="0">
                        <a:effectLst/>
                      </a:endParaRPr>
                    </a:p>
                    <a:p>
                      <a:pPr marL="0" lvl="1" indent="0" algn="ctr">
                        <a:spcBef>
                          <a:spcPts val="0"/>
                        </a:spcBef>
                        <a:spcAft>
                          <a:spcPts val="0"/>
                        </a:spcAft>
                        <a:buFont typeface="Arial" panose="020B0604020202020204" pitchFamily="34" charset="0"/>
                        <a:buChar char="-"/>
                      </a:pPr>
                      <a:r>
                        <a:rPr lang="en-US" sz="900" dirty="0">
                          <a:effectLst/>
                        </a:rPr>
                        <a:t>No possibilities for heat recovery</a:t>
                      </a:r>
                      <a:endParaRPr lang="lv-LV" sz="900" dirty="0">
                        <a:effectLst/>
                      </a:endParaRPr>
                    </a:p>
                    <a:p>
                      <a:pPr marL="0" lvl="1" indent="0" algn="ctr">
                        <a:spcBef>
                          <a:spcPts val="0"/>
                        </a:spcBef>
                        <a:spcAft>
                          <a:spcPts val="0"/>
                        </a:spcAft>
                        <a:buFont typeface="Arial" panose="020B0604020202020204" pitchFamily="34" charset="0"/>
                        <a:buChar char="-"/>
                      </a:pPr>
                      <a:r>
                        <a:rPr lang="en-US" sz="900" dirty="0">
                          <a:effectLst/>
                        </a:rPr>
                        <a:t>Affects building façade by requiring openings</a:t>
                      </a:r>
                      <a:endParaRPr lang="lv-LV" sz="9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840" marR="4840" marT="0" marB="0" anchor="ctr"/>
                </a:tc>
                <a:extLst>
                  <a:ext uri="{0D108BD9-81ED-4DB2-BD59-A6C34878D82A}">
                    <a16:rowId xmlns:a16="http://schemas.microsoft.com/office/drawing/2014/main" val="10002"/>
                  </a:ext>
                </a:extLst>
              </a:tr>
              <a:tr h="826858">
                <a:tc gridSpan="2">
                  <a:txBody>
                    <a:bodyPr/>
                    <a:lstStyle/>
                    <a:p>
                      <a:pPr marL="0" indent="0" algn="ctr">
                        <a:spcBef>
                          <a:spcPts val="0"/>
                        </a:spcBef>
                        <a:spcAft>
                          <a:spcPts val="0"/>
                        </a:spcAft>
                      </a:pPr>
                      <a:r>
                        <a:rPr lang="en-US" sz="900">
                          <a:effectLst/>
                        </a:rPr>
                        <a:t>Mechanical exhaust ventilation with natural supply through inlet valves</a:t>
                      </a:r>
                      <a:endParaRPr lang="lv-LV" sz="900">
                        <a:effectLst/>
                        <a:latin typeface="Arial" panose="020B0604020202020204" pitchFamily="34" charset="0"/>
                        <a:ea typeface="Times New Roman" panose="02020603050405020304" pitchFamily="18" charset="0"/>
                        <a:cs typeface="Times New Roman" panose="02020603050405020304" pitchFamily="18" charset="0"/>
                      </a:endParaRPr>
                    </a:p>
                  </a:txBody>
                  <a:tcPr marL="4840" marR="4840" marT="0" marB="0" anchor="ctr"/>
                </a:tc>
                <a:tc hMerge="1">
                  <a:txBody>
                    <a:bodyPr/>
                    <a:lstStyle/>
                    <a:p>
                      <a:endParaRPr lang="en-GB"/>
                    </a:p>
                  </a:txBody>
                  <a:tcPr/>
                </a:tc>
                <a:tc>
                  <a:txBody>
                    <a:bodyPr/>
                    <a:lstStyle/>
                    <a:p>
                      <a:pPr marL="0" lvl="1" indent="0" algn="ctr">
                        <a:spcBef>
                          <a:spcPts val="0"/>
                        </a:spcBef>
                        <a:spcAft>
                          <a:spcPts val="0"/>
                        </a:spcAft>
                        <a:buFont typeface="Arial" panose="020B0604020202020204" pitchFamily="34" charset="0"/>
                        <a:buChar char="+"/>
                      </a:pPr>
                      <a:r>
                        <a:rPr lang="en-US" sz="900" dirty="0">
                          <a:effectLst/>
                        </a:rPr>
                        <a:t>Relatively low investments and maintenance</a:t>
                      </a:r>
                      <a:endParaRPr lang="lv-LV" sz="900" dirty="0">
                        <a:effectLst/>
                      </a:endParaRPr>
                    </a:p>
                    <a:p>
                      <a:pPr marL="0" lvl="1" indent="0" algn="ctr">
                        <a:spcBef>
                          <a:spcPts val="0"/>
                        </a:spcBef>
                        <a:spcAft>
                          <a:spcPts val="0"/>
                        </a:spcAft>
                        <a:buFont typeface="Arial" panose="020B0604020202020204" pitchFamily="34" charset="0"/>
                        <a:buChar char="+"/>
                      </a:pPr>
                      <a:r>
                        <a:rPr lang="en-US" sz="900" dirty="0">
                          <a:effectLst/>
                        </a:rPr>
                        <a:t>Requires only some equipment</a:t>
                      </a:r>
                      <a:endParaRPr lang="lv-LV" sz="900" dirty="0">
                        <a:effectLst/>
                      </a:endParaRPr>
                    </a:p>
                    <a:p>
                      <a:pPr marL="0" lvl="1" indent="0" algn="ctr">
                        <a:spcBef>
                          <a:spcPts val="0"/>
                        </a:spcBef>
                        <a:spcAft>
                          <a:spcPts val="0"/>
                        </a:spcAft>
                        <a:buFont typeface="Arial" panose="020B0604020202020204" pitchFamily="34" charset="0"/>
                        <a:buChar char="+"/>
                      </a:pPr>
                      <a:r>
                        <a:rPr lang="en-US" sz="900" dirty="0">
                          <a:effectLst/>
                        </a:rPr>
                        <a:t>Easily controllable</a:t>
                      </a:r>
                      <a:endParaRPr lang="lv-LV" sz="900" dirty="0">
                        <a:effectLst/>
                      </a:endParaRPr>
                    </a:p>
                    <a:p>
                      <a:pPr marL="0" lvl="1" indent="0" algn="ctr">
                        <a:spcBef>
                          <a:spcPts val="0"/>
                        </a:spcBef>
                        <a:spcAft>
                          <a:spcPts val="0"/>
                        </a:spcAft>
                        <a:buFont typeface="Arial" panose="020B0604020202020204" pitchFamily="34" charset="0"/>
                        <a:buChar char="+"/>
                      </a:pPr>
                      <a:r>
                        <a:rPr lang="en-US" sz="900" dirty="0">
                          <a:effectLst/>
                        </a:rPr>
                        <a:t>Incoming air goes through filters therefore not letting insects and dust inside</a:t>
                      </a:r>
                      <a:endParaRPr lang="lv-LV" sz="900" dirty="0">
                        <a:effectLst/>
                      </a:endParaRPr>
                    </a:p>
                    <a:p>
                      <a:pPr marL="0" lvl="1" indent="0" algn="ctr">
                        <a:spcBef>
                          <a:spcPts val="0"/>
                        </a:spcBef>
                        <a:spcAft>
                          <a:spcPts val="0"/>
                        </a:spcAft>
                        <a:buFont typeface="Arial" panose="020B0604020202020204" pitchFamily="34" charset="0"/>
                        <a:buChar char="+"/>
                      </a:pPr>
                      <a:r>
                        <a:rPr lang="en-US" sz="900" dirty="0">
                          <a:effectLst/>
                        </a:rPr>
                        <a:t>The exhaust fans can be equipped with light switch or moisture sensor</a:t>
                      </a:r>
                      <a:endParaRPr lang="lv-LV" sz="900" dirty="0">
                        <a:effectLst/>
                      </a:endParaRPr>
                    </a:p>
                    <a:p>
                      <a:pPr marL="0" lvl="1" indent="0" algn="ctr">
                        <a:spcBef>
                          <a:spcPts val="0"/>
                        </a:spcBef>
                        <a:spcAft>
                          <a:spcPts val="0"/>
                        </a:spcAft>
                        <a:buFont typeface="Arial" panose="020B0604020202020204" pitchFamily="34" charset="0"/>
                        <a:buChar char="+"/>
                      </a:pPr>
                      <a:r>
                        <a:rPr lang="en-US" sz="900" dirty="0">
                          <a:effectLst/>
                        </a:rPr>
                        <a:t>Stable working throughout the year</a:t>
                      </a:r>
                      <a:endParaRPr lang="lv-LV" sz="9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840" marR="4840" marT="0" marB="0" anchor="ctr"/>
                </a:tc>
                <a:tc>
                  <a:txBody>
                    <a:bodyPr/>
                    <a:lstStyle/>
                    <a:p>
                      <a:pPr marL="0" lvl="1" indent="0" algn="ctr">
                        <a:spcBef>
                          <a:spcPts val="0"/>
                        </a:spcBef>
                        <a:spcAft>
                          <a:spcPts val="0"/>
                        </a:spcAft>
                        <a:buFont typeface="Arial" panose="020B0604020202020204" pitchFamily="34" charset="0"/>
                        <a:buChar char="-"/>
                      </a:pPr>
                      <a:r>
                        <a:rPr lang="en-US" sz="900">
                          <a:effectLst/>
                        </a:rPr>
                        <a:t>Incoming air does not heat up therefore causing draft (can be solved by placing inlet valves behind radiators)</a:t>
                      </a:r>
                      <a:endParaRPr lang="lv-LV" sz="900">
                        <a:effectLst/>
                      </a:endParaRPr>
                    </a:p>
                    <a:p>
                      <a:pPr marL="0" lvl="1" indent="0" algn="ctr">
                        <a:spcBef>
                          <a:spcPts val="0"/>
                        </a:spcBef>
                        <a:spcAft>
                          <a:spcPts val="0"/>
                        </a:spcAft>
                        <a:buFont typeface="Arial" panose="020B0604020202020204" pitchFamily="34" charset="0"/>
                        <a:buChar char="-"/>
                      </a:pPr>
                      <a:r>
                        <a:rPr lang="en-US" sz="900">
                          <a:effectLst/>
                        </a:rPr>
                        <a:t>Let’s through extra noise from outside</a:t>
                      </a:r>
                      <a:endParaRPr lang="lv-LV" sz="900">
                        <a:effectLst/>
                      </a:endParaRPr>
                    </a:p>
                    <a:p>
                      <a:pPr marL="0" lvl="1" indent="0" algn="ctr">
                        <a:spcBef>
                          <a:spcPts val="0"/>
                        </a:spcBef>
                        <a:spcAft>
                          <a:spcPts val="0"/>
                        </a:spcAft>
                        <a:buFont typeface="Arial" panose="020B0604020202020204" pitchFamily="34" charset="0"/>
                        <a:buChar char="-"/>
                      </a:pPr>
                      <a:r>
                        <a:rPr lang="en-US" sz="900">
                          <a:effectLst/>
                        </a:rPr>
                        <a:t>Low possibilities for heat recovery</a:t>
                      </a:r>
                      <a:endParaRPr lang="lv-LV" sz="900">
                        <a:effectLst/>
                      </a:endParaRPr>
                    </a:p>
                    <a:p>
                      <a:pPr marL="0" lvl="1" indent="0" algn="ctr">
                        <a:spcBef>
                          <a:spcPts val="0"/>
                        </a:spcBef>
                        <a:spcAft>
                          <a:spcPts val="0"/>
                        </a:spcAft>
                        <a:buFont typeface="Arial" panose="020B0604020202020204" pitchFamily="34" charset="0"/>
                        <a:buChar char="-"/>
                      </a:pPr>
                      <a:r>
                        <a:rPr lang="en-US" sz="900">
                          <a:effectLst/>
                        </a:rPr>
                        <a:t>Affects building façade by requiring openings</a:t>
                      </a:r>
                      <a:endParaRPr lang="lv-LV" sz="900">
                        <a:effectLst/>
                        <a:latin typeface="Arial" panose="020B0604020202020204" pitchFamily="34" charset="0"/>
                        <a:ea typeface="Times New Roman" panose="02020603050405020304" pitchFamily="18" charset="0"/>
                        <a:cs typeface="Times New Roman" panose="02020603050405020304" pitchFamily="18" charset="0"/>
                      </a:endParaRPr>
                    </a:p>
                  </a:txBody>
                  <a:tcPr marL="4840" marR="4840" marT="0" marB="0" anchor="ctr"/>
                </a:tc>
                <a:extLst>
                  <a:ext uri="{0D108BD9-81ED-4DB2-BD59-A6C34878D82A}">
                    <a16:rowId xmlns:a16="http://schemas.microsoft.com/office/drawing/2014/main" val="10003"/>
                  </a:ext>
                </a:extLst>
              </a:tr>
              <a:tr h="826858">
                <a:tc rowSpan="3">
                  <a:txBody>
                    <a:bodyPr/>
                    <a:lstStyle/>
                    <a:p>
                      <a:pPr marL="0" indent="0" algn="ctr">
                        <a:spcBef>
                          <a:spcPts val="0"/>
                        </a:spcBef>
                        <a:spcAft>
                          <a:spcPts val="0"/>
                        </a:spcAft>
                      </a:pPr>
                      <a:r>
                        <a:rPr lang="en-US" sz="900" dirty="0">
                          <a:effectLst/>
                        </a:rPr>
                        <a:t>Mechanical supply-exhaust ventilation</a:t>
                      </a:r>
                      <a:endParaRPr lang="lv-LV" sz="9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840" marR="4840" marT="0" marB="0" anchor="ctr"/>
                </a:tc>
                <a:tc>
                  <a:txBody>
                    <a:bodyPr/>
                    <a:lstStyle/>
                    <a:p>
                      <a:pPr marL="0" indent="0" algn="ctr">
                        <a:spcBef>
                          <a:spcPts val="0"/>
                        </a:spcBef>
                        <a:spcAft>
                          <a:spcPts val="0"/>
                        </a:spcAft>
                      </a:pPr>
                      <a:r>
                        <a:rPr lang="en-US" sz="900">
                          <a:effectLst/>
                        </a:rPr>
                        <a:t>Room based</a:t>
                      </a:r>
                      <a:endParaRPr lang="lv-LV" sz="900">
                        <a:effectLst/>
                        <a:latin typeface="Arial" panose="020B0604020202020204" pitchFamily="34" charset="0"/>
                        <a:ea typeface="Times New Roman" panose="02020603050405020304" pitchFamily="18" charset="0"/>
                        <a:cs typeface="Times New Roman" panose="02020603050405020304" pitchFamily="18" charset="0"/>
                      </a:endParaRPr>
                    </a:p>
                  </a:txBody>
                  <a:tcPr marL="4840" marR="4840" marT="0" marB="0" anchor="ctr"/>
                </a:tc>
                <a:tc>
                  <a:txBody>
                    <a:bodyPr/>
                    <a:lstStyle/>
                    <a:p>
                      <a:pPr marL="0" lvl="1" indent="0" algn="ctr">
                        <a:spcBef>
                          <a:spcPts val="0"/>
                        </a:spcBef>
                        <a:spcAft>
                          <a:spcPts val="0"/>
                        </a:spcAft>
                        <a:buFont typeface="Arial" panose="020B0604020202020204" pitchFamily="34" charset="0"/>
                        <a:buChar char="+"/>
                      </a:pPr>
                      <a:r>
                        <a:rPr lang="en-US" sz="900" dirty="0">
                          <a:effectLst/>
                        </a:rPr>
                        <a:t>Requires only some equipment</a:t>
                      </a:r>
                      <a:endParaRPr lang="lv-LV" sz="900" dirty="0">
                        <a:effectLst/>
                      </a:endParaRPr>
                    </a:p>
                    <a:p>
                      <a:pPr marL="0" lvl="1" indent="0" algn="ctr">
                        <a:spcBef>
                          <a:spcPts val="0"/>
                        </a:spcBef>
                        <a:spcAft>
                          <a:spcPts val="0"/>
                        </a:spcAft>
                        <a:buFont typeface="Arial" panose="020B0604020202020204" pitchFamily="34" charset="0"/>
                        <a:buChar char="+"/>
                      </a:pPr>
                      <a:r>
                        <a:rPr lang="en-US" sz="900" dirty="0">
                          <a:effectLst/>
                        </a:rPr>
                        <a:t>High control options</a:t>
                      </a:r>
                      <a:endParaRPr lang="lv-LV" sz="900" dirty="0">
                        <a:effectLst/>
                      </a:endParaRPr>
                    </a:p>
                    <a:p>
                      <a:pPr marL="0" lvl="1" indent="0" algn="ctr">
                        <a:spcBef>
                          <a:spcPts val="0"/>
                        </a:spcBef>
                        <a:spcAft>
                          <a:spcPts val="0"/>
                        </a:spcAft>
                        <a:buFont typeface="Arial" panose="020B0604020202020204" pitchFamily="34" charset="0"/>
                        <a:buChar char="+"/>
                      </a:pPr>
                      <a:r>
                        <a:rPr lang="en-US" sz="900" dirty="0">
                          <a:effectLst/>
                        </a:rPr>
                        <a:t>Incoming air goes through filters therefore not letting insects and dust inside</a:t>
                      </a:r>
                      <a:endParaRPr lang="lv-LV" sz="900" dirty="0">
                        <a:effectLst/>
                      </a:endParaRPr>
                    </a:p>
                    <a:p>
                      <a:pPr marL="0" lvl="1" indent="0" algn="ctr">
                        <a:spcBef>
                          <a:spcPts val="0"/>
                        </a:spcBef>
                        <a:spcAft>
                          <a:spcPts val="0"/>
                        </a:spcAft>
                        <a:buFont typeface="Arial" panose="020B0604020202020204" pitchFamily="34" charset="0"/>
                        <a:buChar char="+"/>
                      </a:pPr>
                      <a:r>
                        <a:rPr lang="en-US" sz="900" dirty="0">
                          <a:effectLst/>
                        </a:rPr>
                        <a:t>The devices can be equipped with moisture sensor</a:t>
                      </a:r>
                      <a:endParaRPr lang="lv-LV" sz="900" dirty="0">
                        <a:effectLst/>
                      </a:endParaRPr>
                    </a:p>
                    <a:p>
                      <a:pPr marL="0" lvl="1" indent="0" algn="ctr">
                        <a:spcBef>
                          <a:spcPts val="0"/>
                        </a:spcBef>
                        <a:spcAft>
                          <a:spcPts val="0"/>
                        </a:spcAft>
                        <a:buFont typeface="Arial" panose="020B0604020202020204" pitchFamily="34" charset="0"/>
                        <a:buChar char="+"/>
                      </a:pPr>
                      <a:r>
                        <a:rPr lang="en-US" sz="900" dirty="0">
                          <a:effectLst/>
                        </a:rPr>
                        <a:t>Stable working throughout the year</a:t>
                      </a:r>
                      <a:endParaRPr lang="lv-LV" sz="900" dirty="0">
                        <a:effectLst/>
                      </a:endParaRPr>
                    </a:p>
                    <a:p>
                      <a:pPr marL="0" lvl="1" indent="0" algn="ctr">
                        <a:spcBef>
                          <a:spcPts val="0"/>
                        </a:spcBef>
                        <a:spcAft>
                          <a:spcPts val="0"/>
                        </a:spcAft>
                        <a:buFont typeface="Arial" panose="020B0604020202020204" pitchFamily="34" charset="0"/>
                        <a:buChar char="+"/>
                      </a:pPr>
                      <a:r>
                        <a:rPr lang="en-US" sz="900" dirty="0">
                          <a:effectLst/>
                        </a:rPr>
                        <a:t>With heat recovery therefore reducing heating costs and supplying warm air</a:t>
                      </a:r>
                      <a:endParaRPr lang="lv-LV" sz="9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840" marR="4840" marT="0" marB="0" anchor="ctr"/>
                </a:tc>
                <a:tc>
                  <a:txBody>
                    <a:bodyPr/>
                    <a:lstStyle/>
                    <a:p>
                      <a:pPr marL="0" lvl="1" indent="0" algn="ctr">
                        <a:spcBef>
                          <a:spcPts val="0"/>
                        </a:spcBef>
                        <a:spcAft>
                          <a:spcPts val="0"/>
                        </a:spcAft>
                        <a:buFont typeface="Arial" panose="020B0604020202020204" pitchFamily="34" charset="0"/>
                        <a:buChar char="-"/>
                      </a:pPr>
                      <a:r>
                        <a:rPr lang="en-US" sz="900">
                          <a:effectLst/>
                        </a:rPr>
                        <a:t>Very high investment costs</a:t>
                      </a:r>
                      <a:endParaRPr lang="lv-LV" sz="900">
                        <a:effectLst/>
                      </a:endParaRPr>
                    </a:p>
                    <a:p>
                      <a:pPr marL="0" lvl="1" indent="0" algn="ctr">
                        <a:spcBef>
                          <a:spcPts val="0"/>
                        </a:spcBef>
                        <a:spcAft>
                          <a:spcPts val="0"/>
                        </a:spcAft>
                        <a:buFont typeface="Arial" panose="020B0604020202020204" pitchFamily="34" charset="0"/>
                        <a:buChar char="-"/>
                      </a:pPr>
                      <a:r>
                        <a:rPr lang="en-US" sz="900">
                          <a:effectLst/>
                        </a:rPr>
                        <a:t>Let’s through extra noise from outside and is a source of noise (relatively quiet)</a:t>
                      </a:r>
                      <a:endParaRPr lang="lv-LV" sz="900">
                        <a:effectLst/>
                      </a:endParaRPr>
                    </a:p>
                    <a:p>
                      <a:pPr marL="0" lvl="1" indent="0" algn="ctr">
                        <a:spcBef>
                          <a:spcPts val="0"/>
                        </a:spcBef>
                        <a:spcAft>
                          <a:spcPts val="0"/>
                        </a:spcAft>
                        <a:buFont typeface="Arial" panose="020B0604020202020204" pitchFamily="34" charset="0"/>
                        <a:buChar char="-"/>
                      </a:pPr>
                      <a:r>
                        <a:rPr lang="en-US" sz="900">
                          <a:effectLst/>
                        </a:rPr>
                        <a:t>Affects building façade by requiring openings</a:t>
                      </a:r>
                      <a:endParaRPr lang="lv-LV" sz="900">
                        <a:effectLst/>
                      </a:endParaRPr>
                    </a:p>
                    <a:p>
                      <a:pPr marL="0" lvl="1" indent="0" algn="ctr">
                        <a:spcBef>
                          <a:spcPts val="0"/>
                        </a:spcBef>
                        <a:spcAft>
                          <a:spcPts val="0"/>
                        </a:spcAft>
                        <a:buFont typeface="Arial" panose="020B0604020202020204" pitchFamily="34" charset="0"/>
                        <a:buChar char="-"/>
                      </a:pPr>
                      <a:r>
                        <a:rPr lang="en-US" sz="900">
                          <a:effectLst/>
                        </a:rPr>
                        <a:t>Low air volumes</a:t>
                      </a:r>
                      <a:endParaRPr lang="lv-LV" sz="900">
                        <a:effectLst/>
                      </a:endParaRPr>
                    </a:p>
                    <a:p>
                      <a:pPr marL="0" lvl="1" indent="0" algn="ctr">
                        <a:spcBef>
                          <a:spcPts val="0"/>
                        </a:spcBef>
                        <a:spcAft>
                          <a:spcPts val="0"/>
                        </a:spcAft>
                        <a:buFont typeface="Arial" panose="020B0604020202020204" pitchFamily="34" charset="0"/>
                        <a:buChar char="-"/>
                      </a:pPr>
                      <a:r>
                        <a:rPr lang="en-US" sz="900">
                          <a:effectLst/>
                        </a:rPr>
                        <a:t>Requires multiple devices for each apartment</a:t>
                      </a:r>
                      <a:endParaRPr lang="lv-LV" sz="900">
                        <a:effectLst/>
                        <a:latin typeface="Arial" panose="020B0604020202020204" pitchFamily="34" charset="0"/>
                        <a:ea typeface="Times New Roman" panose="02020603050405020304" pitchFamily="18" charset="0"/>
                        <a:cs typeface="Times New Roman" panose="02020603050405020304" pitchFamily="18" charset="0"/>
                      </a:endParaRPr>
                    </a:p>
                  </a:txBody>
                  <a:tcPr marL="4840" marR="4840" marT="0" marB="0" anchor="ctr"/>
                </a:tc>
                <a:extLst>
                  <a:ext uri="{0D108BD9-81ED-4DB2-BD59-A6C34878D82A}">
                    <a16:rowId xmlns:a16="http://schemas.microsoft.com/office/drawing/2014/main" val="10004"/>
                  </a:ext>
                </a:extLst>
              </a:tr>
              <a:tr h="826858">
                <a:tc vMerge="1">
                  <a:txBody>
                    <a:bodyPr/>
                    <a:lstStyle/>
                    <a:p>
                      <a:endParaRPr lang="en-GB"/>
                    </a:p>
                  </a:txBody>
                  <a:tcPr/>
                </a:tc>
                <a:tc>
                  <a:txBody>
                    <a:bodyPr/>
                    <a:lstStyle/>
                    <a:p>
                      <a:pPr marL="0" indent="0" algn="ctr">
                        <a:spcBef>
                          <a:spcPts val="0"/>
                        </a:spcBef>
                        <a:spcAft>
                          <a:spcPts val="0"/>
                        </a:spcAft>
                      </a:pPr>
                      <a:r>
                        <a:rPr lang="en-US" sz="900">
                          <a:effectLst/>
                        </a:rPr>
                        <a:t>Apartment based</a:t>
                      </a:r>
                      <a:endParaRPr lang="lv-LV" sz="900">
                        <a:effectLst/>
                        <a:latin typeface="Arial" panose="020B0604020202020204" pitchFamily="34" charset="0"/>
                        <a:ea typeface="Times New Roman" panose="02020603050405020304" pitchFamily="18" charset="0"/>
                        <a:cs typeface="Times New Roman" panose="02020603050405020304" pitchFamily="18" charset="0"/>
                      </a:endParaRPr>
                    </a:p>
                  </a:txBody>
                  <a:tcPr marL="4840" marR="4840" marT="0" marB="0" anchor="ctr"/>
                </a:tc>
                <a:tc>
                  <a:txBody>
                    <a:bodyPr/>
                    <a:lstStyle/>
                    <a:p>
                      <a:pPr marL="0" lvl="1" indent="0" algn="ctr">
                        <a:spcBef>
                          <a:spcPts val="0"/>
                        </a:spcBef>
                        <a:spcAft>
                          <a:spcPts val="0"/>
                        </a:spcAft>
                        <a:buFont typeface="Arial" panose="020B0604020202020204" pitchFamily="34" charset="0"/>
                        <a:buChar char="+"/>
                      </a:pPr>
                      <a:r>
                        <a:rPr lang="en-US" sz="900" dirty="0">
                          <a:effectLst/>
                        </a:rPr>
                        <a:t>All-in-one equipment includes all necessary parts</a:t>
                      </a:r>
                      <a:endParaRPr lang="lv-LV" sz="900" dirty="0">
                        <a:effectLst/>
                      </a:endParaRPr>
                    </a:p>
                    <a:p>
                      <a:pPr marL="0" lvl="1" indent="0" algn="ctr">
                        <a:spcBef>
                          <a:spcPts val="0"/>
                        </a:spcBef>
                        <a:spcAft>
                          <a:spcPts val="0"/>
                        </a:spcAft>
                        <a:buFont typeface="Arial" panose="020B0604020202020204" pitchFamily="34" charset="0"/>
                        <a:buChar char="+"/>
                      </a:pPr>
                      <a:r>
                        <a:rPr lang="en-US" sz="900" dirty="0">
                          <a:effectLst/>
                        </a:rPr>
                        <a:t>Complete control options</a:t>
                      </a:r>
                      <a:endParaRPr lang="lv-LV" sz="900" dirty="0">
                        <a:effectLst/>
                      </a:endParaRPr>
                    </a:p>
                    <a:p>
                      <a:pPr marL="0" lvl="1" indent="0" algn="ctr">
                        <a:spcBef>
                          <a:spcPts val="0"/>
                        </a:spcBef>
                        <a:spcAft>
                          <a:spcPts val="0"/>
                        </a:spcAft>
                        <a:buFont typeface="Arial" panose="020B0604020202020204" pitchFamily="34" charset="0"/>
                        <a:buChar char="+"/>
                      </a:pPr>
                      <a:r>
                        <a:rPr lang="en-US" sz="900" dirty="0">
                          <a:effectLst/>
                        </a:rPr>
                        <a:t>Incoming air goes through filters therefore not letting insects and dust inside</a:t>
                      </a:r>
                      <a:endParaRPr lang="lv-LV" sz="900" dirty="0">
                        <a:effectLst/>
                      </a:endParaRPr>
                    </a:p>
                    <a:p>
                      <a:pPr marL="0" lvl="1" indent="0" algn="ctr">
                        <a:spcBef>
                          <a:spcPts val="0"/>
                        </a:spcBef>
                        <a:spcAft>
                          <a:spcPts val="0"/>
                        </a:spcAft>
                        <a:buFont typeface="Arial" panose="020B0604020202020204" pitchFamily="34" charset="0"/>
                        <a:buChar char="+"/>
                      </a:pPr>
                      <a:r>
                        <a:rPr lang="en-US" sz="900" dirty="0">
                          <a:effectLst/>
                        </a:rPr>
                        <a:t>The devices can be equipped with moisture, CO</a:t>
                      </a:r>
                      <a:r>
                        <a:rPr lang="en-US" sz="900" baseline="-25000" dirty="0">
                          <a:effectLst/>
                        </a:rPr>
                        <a:t>2</a:t>
                      </a:r>
                      <a:r>
                        <a:rPr lang="en-US" sz="900" dirty="0">
                          <a:effectLst/>
                        </a:rPr>
                        <a:t>, VOC or occupancy sensors </a:t>
                      </a:r>
                      <a:endParaRPr lang="lv-LV" sz="900" dirty="0">
                        <a:effectLst/>
                      </a:endParaRPr>
                    </a:p>
                    <a:p>
                      <a:pPr marL="0" lvl="1" indent="0" algn="ctr">
                        <a:spcBef>
                          <a:spcPts val="0"/>
                        </a:spcBef>
                        <a:spcAft>
                          <a:spcPts val="0"/>
                        </a:spcAft>
                        <a:buFont typeface="Arial" panose="020B0604020202020204" pitchFamily="34" charset="0"/>
                        <a:buChar char="+"/>
                      </a:pPr>
                      <a:r>
                        <a:rPr lang="en-US" sz="900" dirty="0">
                          <a:effectLst/>
                        </a:rPr>
                        <a:t>Stable working throughout the year</a:t>
                      </a:r>
                      <a:endParaRPr lang="lv-LV" sz="900" dirty="0">
                        <a:effectLst/>
                      </a:endParaRPr>
                    </a:p>
                    <a:p>
                      <a:pPr marL="0" lvl="1" indent="0" algn="ctr">
                        <a:spcBef>
                          <a:spcPts val="0"/>
                        </a:spcBef>
                        <a:spcAft>
                          <a:spcPts val="0"/>
                        </a:spcAft>
                        <a:buFont typeface="Arial" panose="020B0604020202020204" pitchFamily="34" charset="0"/>
                        <a:buChar char="+"/>
                      </a:pPr>
                      <a:r>
                        <a:rPr lang="en-US" sz="900" dirty="0">
                          <a:effectLst/>
                        </a:rPr>
                        <a:t>With heat recovery therefore reducing heating costs and supplying warm air</a:t>
                      </a:r>
                      <a:endParaRPr lang="lv-LV" sz="9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840" marR="4840" marT="0" marB="0" anchor="ctr"/>
                </a:tc>
                <a:tc>
                  <a:txBody>
                    <a:bodyPr/>
                    <a:lstStyle/>
                    <a:p>
                      <a:pPr marL="0" lvl="1" indent="0" algn="ctr">
                        <a:spcBef>
                          <a:spcPts val="0"/>
                        </a:spcBef>
                        <a:spcAft>
                          <a:spcPts val="0"/>
                        </a:spcAft>
                        <a:buFont typeface="Arial" panose="020B0604020202020204" pitchFamily="34" charset="0"/>
                        <a:buChar char="-"/>
                      </a:pPr>
                      <a:r>
                        <a:rPr lang="en-US" sz="900">
                          <a:effectLst/>
                        </a:rPr>
                        <a:t>Very high investment costs</a:t>
                      </a:r>
                      <a:endParaRPr lang="lv-LV" sz="900">
                        <a:effectLst/>
                      </a:endParaRPr>
                    </a:p>
                    <a:p>
                      <a:pPr marL="0" lvl="1" indent="0" algn="ctr">
                        <a:spcBef>
                          <a:spcPts val="0"/>
                        </a:spcBef>
                        <a:spcAft>
                          <a:spcPts val="0"/>
                        </a:spcAft>
                        <a:buFont typeface="Arial" panose="020B0604020202020204" pitchFamily="34" charset="0"/>
                        <a:buChar char="-"/>
                      </a:pPr>
                      <a:r>
                        <a:rPr lang="en-US" sz="900">
                          <a:effectLst/>
                        </a:rPr>
                        <a:t>Can be a source of noise if designed incorrectly</a:t>
                      </a:r>
                      <a:endParaRPr lang="lv-LV" sz="900">
                        <a:effectLst/>
                      </a:endParaRPr>
                    </a:p>
                    <a:p>
                      <a:pPr marL="0" lvl="1" indent="0" algn="ctr">
                        <a:spcBef>
                          <a:spcPts val="0"/>
                        </a:spcBef>
                        <a:spcAft>
                          <a:spcPts val="0"/>
                        </a:spcAft>
                        <a:buFont typeface="Arial" panose="020B0604020202020204" pitchFamily="34" charset="0"/>
                        <a:buChar char="-"/>
                      </a:pPr>
                      <a:r>
                        <a:rPr lang="en-US" sz="900">
                          <a:effectLst/>
                        </a:rPr>
                        <a:t>Requires place for ducts in shafts and rooms</a:t>
                      </a:r>
                      <a:endParaRPr lang="lv-LV" sz="900">
                        <a:effectLst/>
                        <a:latin typeface="Arial" panose="020B0604020202020204" pitchFamily="34" charset="0"/>
                        <a:ea typeface="Times New Roman" panose="02020603050405020304" pitchFamily="18" charset="0"/>
                        <a:cs typeface="Times New Roman" panose="02020603050405020304" pitchFamily="18" charset="0"/>
                      </a:endParaRPr>
                    </a:p>
                  </a:txBody>
                  <a:tcPr marL="4840" marR="4840" marT="0" marB="0" anchor="ctr"/>
                </a:tc>
                <a:extLst>
                  <a:ext uri="{0D108BD9-81ED-4DB2-BD59-A6C34878D82A}">
                    <a16:rowId xmlns:a16="http://schemas.microsoft.com/office/drawing/2014/main" val="10005"/>
                  </a:ext>
                </a:extLst>
              </a:tr>
              <a:tr h="964668">
                <a:tc vMerge="1">
                  <a:txBody>
                    <a:bodyPr/>
                    <a:lstStyle/>
                    <a:p>
                      <a:endParaRPr lang="en-GB"/>
                    </a:p>
                  </a:txBody>
                  <a:tcPr/>
                </a:tc>
                <a:tc>
                  <a:txBody>
                    <a:bodyPr/>
                    <a:lstStyle/>
                    <a:p>
                      <a:pPr marL="0" indent="0" algn="ctr">
                        <a:spcBef>
                          <a:spcPts val="0"/>
                        </a:spcBef>
                        <a:spcAft>
                          <a:spcPts val="0"/>
                        </a:spcAft>
                      </a:pPr>
                      <a:r>
                        <a:rPr lang="en-US" sz="900">
                          <a:effectLst/>
                        </a:rPr>
                        <a:t>Building based</a:t>
                      </a:r>
                      <a:endParaRPr lang="lv-LV" sz="900">
                        <a:effectLst/>
                        <a:latin typeface="Arial" panose="020B0604020202020204" pitchFamily="34" charset="0"/>
                        <a:ea typeface="Times New Roman" panose="02020603050405020304" pitchFamily="18" charset="0"/>
                        <a:cs typeface="Times New Roman" panose="02020603050405020304" pitchFamily="18" charset="0"/>
                      </a:endParaRPr>
                    </a:p>
                  </a:txBody>
                  <a:tcPr marL="4840" marR="4840" marT="0" marB="0" anchor="ctr"/>
                </a:tc>
                <a:tc>
                  <a:txBody>
                    <a:bodyPr/>
                    <a:lstStyle/>
                    <a:p>
                      <a:pPr marL="0" lvl="1" indent="0" algn="ctr">
                        <a:spcBef>
                          <a:spcPts val="0"/>
                        </a:spcBef>
                        <a:spcAft>
                          <a:spcPts val="0"/>
                        </a:spcAft>
                        <a:buFont typeface="Arial" panose="020B0604020202020204" pitchFamily="34" charset="0"/>
                        <a:buChar char="+"/>
                      </a:pPr>
                      <a:r>
                        <a:rPr lang="en-US" sz="900">
                          <a:effectLst/>
                        </a:rPr>
                        <a:t>All-in-one equipment includes all necessary parts</a:t>
                      </a:r>
                      <a:endParaRPr lang="lv-LV" sz="900">
                        <a:effectLst/>
                      </a:endParaRPr>
                    </a:p>
                    <a:p>
                      <a:pPr marL="0" lvl="1" indent="0" algn="ctr">
                        <a:spcBef>
                          <a:spcPts val="0"/>
                        </a:spcBef>
                        <a:spcAft>
                          <a:spcPts val="0"/>
                        </a:spcAft>
                        <a:buFont typeface="Arial" panose="020B0604020202020204" pitchFamily="34" charset="0"/>
                        <a:buChar char="+"/>
                      </a:pPr>
                      <a:r>
                        <a:rPr lang="en-US" sz="900">
                          <a:effectLst/>
                        </a:rPr>
                        <a:t>Average investment costs</a:t>
                      </a:r>
                      <a:endParaRPr lang="lv-LV" sz="900">
                        <a:effectLst/>
                      </a:endParaRPr>
                    </a:p>
                    <a:p>
                      <a:pPr marL="0" lvl="1" indent="0" algn="ctr">
                        <a:spcBef>
                          <a:spcPts val="0"/>
                        </a:spcBef>
                        <a:spcAft>
                          <a:spcPts val="0"/>
                        </a:spcAft>
                        <a:buFont typeface="Arial" panose="020B0604020202020204" pitchFamily="34" charset="0"/>
                        <a:buChar char="+"/>
                      </a:pPr>
                      <a:r>
                        <a:rPr lang="en-US" sz="900">
                          <a:effectLst/>
                        </a:rPr>
                        <a:t>High control options</a:t>
                      </a:r>
                      <a:endParaRPr lang="lv-LV" sz="900">
                        <a:effectLst/>
                      </a:endParaRPr>
                    </a:p>
                    <a:p>
                      <a:pPr marL="0" lvl="1" indent="0" algn="ctr">
                        <a:spcBef>
                          <a:spcPts val="0"/>
                        </a:spcBef>
                        <a:spcAft>
                          <a:spcPts val="0"/>
                        </a:spcAft>
                        <a:buFont typeface="Arial" panose="020B0604020202020204" pitchFamily="34" charset="0"/>
                        <a:buChar char="+"/>
                      </a:pPr>
                      <a:r>
                        <a:rPr lang="en-US" sz="900">
                          <a:effectLst/>
                        </a:rPr>
                        <a:t>Incoming air goes through filters therefore not letting insects and dust inside</a:t>
                      </a:r>
                      <a:endParaRPr lang="lv-LV" sz="900">
                        <a:effectLst/>
                      </a:endParaRPr>
                    </a:p>
                    <a:p>
                      <a:pPr marL="0" lvl="1" indent="0" algn="ctr">
                        <a:spcBef>
                          <a:spcPts val="0"/>
                        </a:spcBef>
                        <a:spcAft>
                          <a:spcPts val="0"/>
                        </a:spcAft>
                        <a:buFont typeface="Arial" panose="020B0604020202020204" pitchFamily="34" charset="0"/>
                        <a:buChar char="+"/>
                      </a:pPr>
                      <a:r>
                        <a:rPr lang="en-US" sz="900">
                          <a:effectLst/>
                        </a:rPr>
                        <a:t>The device can be equipped with moisture, CO</a:t>
                      </a:r>
                      <a:r>
                        <a:rPr lang="en-US" sz="900" baseline="-25000">
                          <a:effectLst/>
                        </a:rPr>
                        <a:t>2</a:t>
                      </a:r>
                      <a:r>
                        <a:rPr lang="en-US" sz="900">
                          <a:effectLst/>
                        </a:rPr>
                        <a:t> occupancy sensors </a:t>
                      </a:r>
                      <a:endParaRPr lang="lv-LV" sz="900">
                        <a:effectLst/>
                      </a:endParaRPr>
                    </a:p>
                    <a:p>
                      <a:pPr marL="0" lvl="1" indent="0" algn="ctr">
                        <a:spcBef>
                          <a:spcPts val="0"/>
                        </a:spcBef>
                        <a:spcAft>
                          <a:spcPts val="0"/>
                        </a:spcAft>
                        <a:buFont typeface="Arial" panose="020B0604020202020204" pitchFamily="34" charset="0"/>
                        <a:buChar char="+"/>
                      </a:pPr>
                      <a:r>
                        <a:rPr lang="en-US" sz="900">
                          <a:effectLst/>
                        </a:rPr>
                        <a:t>Stable working throughout the year</a:t>
                      </a:r>
                      <a:endParaRPr lang="lv-LV" sz="900">
                        <a:effectLst/>
                      </a:endParaRPr>
                    </a:p>
                    <a:p>
                      <a:pPr marL="0" lvl="1" indent="0" algn="ctr">
                        <a:spcBef>
                          <a:spcPts val="0"/>
                        </a:spcBef>
                        <a:spcAft>
                          <a:spcPts val="0"/>
                        </a:spcAft>
                        <a:buFont typeface="Arial" panose="020B0604020202020204" pitchFamily="34" charset="0"/>
                        <a:buChar char="+"/>
                      </a:pPr>
                      <a:r>
                        <a:rPr lang="en-US" sz="900">
                          <a:effectLst/>
                        </a:rPr>
                        <a:t>With heat recovery therefore reducing heating costs and supplying warm air</a:t>
                      </a:r>
                      <a:endParaRPr lang="lv-LV" sz="900">
                        <a:effectLst/>
                        <a:latin typeface="Arial" panose="020B0604020202020204" pitchFamily="34" charset="0"/>
                        <a:ea typeface="Times New Roman" panose="02020603050405020304" pitchFamily="18" charset="0"/>
                        <a:cs typeface="Times New Roman" panose="02020603050405020304" pitchFamily="18" charset="0"/>
                      </a:endParaRPr>
                    </a:p>
                  </a:txBody>
                  <a:tcPr marL="4840" marR="4840" marT="0" marB="0" anchor="ctr"/>
                </a:tc>
                <a:tc>
                  <a:txBody>
                    <a:bodyPr/>
                    <a:lstStyle/>
                    <a:p>
                      <a:pPr marL="0" lvl="1" indent="0" algn="ctr">
                        <a:spcBef>
                          <a:spcPts val="0"/>
                        </a:spcBef>
                        <a:spcAft>
                          <a:spcPts val="0"/>
                        </a:spcAft>
                        <a:buFont typeface="Arial" panose="020B0604020202020204" pitchFamily="34" charset="0"/>
                        <a:buChar char="-"/>
                      </a:pPr>
                      <a:r>
                        <a:rPr lang="en-US" sz="900" dirty="0">
                          <a:effectLst/>
                        </a:rPr>
                        <a:t>Occupants are not in control of the centralized device</a:t>
                      </a:r>
                      <a:endParaRPr lang="lv-LV" sz="900" dirty="0">
                        <a:effectLst/>
                      </a:endParaRPr>
                    </a:p>
                    <a:p>
                      <a:pPr marL="0" lvl="1" indent="0" algn="ctr">
                        <a:spcBef>
                          <a:spcPts val="0"/>
                        </a:spcBef>
                        <a:spcAft>
                          <a:spcPts val="0"/>
                        </a:spcAft>
                        <a:buFont typeface="Arial" panose="020B0604020202020204" pitchFamily="34" charset="0"/>
                        <a:buChar char="-"/>
                      </a:pPr>
                      <a:r>
                        <a:rPr lang="en-US" sz="900" dirty="0">
                          <a:effectLst/>
                        </a:rPr>
                        <a:t>Can be a source of noise if designed incorrectly</a:t>
                      </a:r>
                      <a:endParaRPr lang="lv-LV" sz="900" dirty="0">
                        <a:effectLst/>
                      </a:endParaRPr>
                    </a:p>
                    <a:p>
                      <a:pPr marL="0" lvl="1" indent="0" algn="ctr">
                        <a:spcBef>
                          <a:spcPts val="0"/>
                        </a:spcBef>
                        <a:spcAft>
                          <a:spcPts val="0"/>
                        </a:spcAft>
                        <a:buFont typeface="Arial" panose="020B0604020202020204" pitchFamily="34" charset="0"/>
                        <a:buChar char="-"/>
                      </a:pPr>
                      <a:r>
                        <a:rPr lang="en-US" sz="900" dirty="0">
                          <a:effectLst/>
                        </a:rPr>
                        <a:t>Requires place for ducts in shafts, building envelope and rooms</a:t>
                      </a:r>
                      <a:endParaRPr lang="lv-LV" sz="9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840" marR="4840" marT="0" marB="0" anchor="ct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837029239"/>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62224E-708A-4699-BC2C-23255452CA22}"/>
              </a:ext>
            </a:extLst>
          </p:cNvPr>
          <p:cNvSpPr>
            <a:spLocks noGrp="1"/>
          </p:cNvSpPr>
          <p:nvPr>
            <p:ph type="title"/>
          </p:nvPr>
        </p:nvSpPr>
        <p:spPr/>
        <p:txBody>
          <a:bodyPr/>
          <a:lstStyle/>
          <a:p>
            <a:r>
              <a:rPr lang="en-GB" dirty="0"/>
              <a:t>Integrated duct design</a:t>
            </a:r>
          </a:p>
        </p:txBody>
      </p:sp>
      <p:sp>
        <p:nvSpPr>
          <p:cNvPr id="3" name="Content Placeholder 2">
            <a:extLst>
              <a:ext uri="{FF2B5EF4-FFF2-40B4-BE49-F238E27FC236}">
                <a16:creationId xmlns:a16="http://schemas.microsoft.com/office/drawing/2014/main" id="{D5C96931-FFC9-44E6-8B0F-BB98FA2D2023}"/>
              </a:ext>
            </a:extLst>
          </p:cNvPr>
          <p:cNvSpPr>
            <a:spLocks noGrp="1"/>
          </p:cNvSpPr>
          <p:nvPr>
            <p:ph idx="1"/>
          </p:nvPr>
        </p:nvSpPr>
        <p:spPr/>
        <p:txBody>
          <a:bodyPr/>
          <a:lstStyle/>
          <a:p>
            <a:endParaRPr lang="en-GB" dirty="0"/>
          </a:p>
        </p:txBody>
      </p:sp>
      <p:sp>
        <p:nvSpPr>
          <p:cNvPr id="4" name="Footer Placeholder 3">
            <a:extLst>
              <a:ext uri="{FF2B5EF4-FFF2-40B4-BE49-F238E27FC236}">
                <a16:creationId xmlns:a16="http://schemas.microsoft.com/office/drawing/2014/main" id="{0492CA43-1625-49BA-9681-5AC6B432E271}"/>
              </a:ext>
            </a:extLst>
          </p:cNvPr>
          <p:cNvSpPr>
            <a:spLocks noGrp="1"/>
          </p:cNvSpPr>
          <p:nvPr>
            <p:ph type="ftr" sz="quarter" idx="11"/>
          </p:nvPr>
        </p:nvSpPr>
        <p:spPr/>
        <p:txBody>
          <a:bodyPr/>
          <a:lstStyle/>
          <a:p>
            <a:endParaRPr lang="en-GB"/>
          </a:p>
        </p:txBody>
      </p:sp>
      <p:sp>
        <p:nvSpPr>
          <p:cNvPr id="5" name="Rectangle 4">
            <a:extLst>
              <a:ext uri="{FF2B5EF4-FFF2-40B4-BE49-F238E27FC236}">
                <a16:creationId xmlns:a16="http://schemas.microsoft.com/office/drawing/2014/main" id="{219FEAB0-2477-4771-888E-5714A381122D}"/>
              </a:ext>
            </a:extLst>
          </p:cNvPr>
          <p:cNvSpPr/>
          <p:nvPr/>
        </p:nvSpPr>
        <p:spPr>
          <a:xfrm>
            <a:off x="768096" y="6012004"/>
            <a:ext cx="7699247" cy="276999"/>
          </a:xfrm>
          <a:prstGeom prst="rect">
            <a:avLst/>
          </a:prstGeom>
        </p:spPr>
        <p:txBody>
          <a:bodyPr wrap="square">
            <a:spAutoFit/>
          </a:bodyPr>
          <a:lstStyle/>
          <a:p>
            <a:pPr algn="ctr">
              <a:spcAft>
                <a:spcPts val="0"/>
              </a:spcAft>
            </a:pPr>
            <a:r>
              <a:rPr lang="en-US" sz="1200" dirty="0">
                <a:latin typeface="Times New Roman" panose="02020603050405020304" pitchFamily="18" charset="0"/>
                <a:ea typeface="SimSun" panose="02010600030101010101" pitchFamily="2" charset="-122"/>
              </a:rPr>
              <a:t>Fig. </a:t>
            </a:r>
            <a:r>
              <a:rPr lang="lv-LV" sz="1200" dirty="0">
                <a:latin typeface="Times New Roman" panose="02020603050405020304" pitchFamily="18" charset="0"/>
                <a:ea typeface="SimSun" panose="02010600030101010101" pitchFamily="2" charset="-122"/>
              </a:rPr>
              <a:t>4</a:t>
            </a:r>
            <a:r>
              <a:rPr lang="en-US" sz="1200" dirty="0">
                <a:latin typeface="Times New Roman" panose="02020603050405020304" pitchFamily="18" charset="0"/>
                <a:ea typeface="SimSun" panose="02010600030101010101" pitchFamily="2" charset="-122"/>
              </a:rPr>
              <a:t>.</a:t>
            </a:r>
            <a:r>
              <a:rPr lang="en-GB" sz="1200" dirty="0"/>
              <a:t> Integration of ducts into prefabricated panel (approx. thermal transmittance is 0.18 W/(m</a:t>
            </a:r>
            <a:r>
              <a:rPr lang="en-GB" sz="1200" baseline="30000" dirty="0"/>
              <a:t>2</a:t>
            </a:r>
            <a:r>
              <a:rPr lang="en-GB" sz="1200" dirty="0"/>
              <a:t>·K))</a:t>
            </a:r>
            <a:endParaRPr lang="lv-LV" sz="1200" dirty="0">
              <a:effectLst/>
              <a:latin typeface="Times New Roman" panose="02020603050405020304" pitchFamily="18" charset="0"/>
              <a:ea typeface="SimSun" panose="02010600030101010101" pitchFamily="2" charset="-122"/>
            </a:endParaRPr>
          </a:p>
        </p:txBody>
      </p:sp>
      <p:pic>
        <p:nvPicPr>
          <p:cNvPr id="6" name="Picture 5">
            <a:extLst>
              <a:ext uri="{FF2B5EF4-FFF2-40B4-BE49-F238E27FC236}">
                <a16:creationId xmlns:a16="http://schemas.microsoft.com/office/drawing/2014/main" id="{F16C721B-01FA-4547-84E0-C8A0F444D07F}"/>
              </a:ext>
            </a:extLst>
          </p:cNvPr>
          <p:cNvPicPr/>
          <p:nvPr/>
        </p:nvPicPr>
        <p:blipFill rotWithShape="1">
          <a:blip r:embed="rId2" cstate="print">
            <a:extLst>
              <a:ext uri="{28A0092B-C50C-407E-A947-70E740481C1C}">
                <a14:useLocalDpi xmlns:a14="http://schemas.microsoft.com/office/drawing/2010/main" val="0"/>
              </a:ext>
            </a:extLst>
          </a:blip>
          <a:srcRect l="-1" t="3386" r="2470" b="1818"/>
          <a:stretch/>
        </p:blipFill>
        <p:spPr bwMode="auto">
          <a:xfrm>
            <a:off x="209291" y="2829859"/>
            <a:ext cx="3108961" cy="3114798"/>
          </a:xfrm>
          <a:prstGeom prst="rect">
            <a:avLst/>
          </a:prstGeom>
          <a:noFill/>
          <a:ln>
            <a:noFill/>
          </a:ln>
          <a:extLst>
            <a:ext uri="{53640926-AAD7-44D8-BBD7-CCE9431645EC}">
              <a14:shadowObscured xmlns:a14="http://schemas.microsoft.com/office/drawing/2010/main"/>
            </a:ext>
          </a:extLst>
        </p:spPr>
      </p:pic>
      <p:pic>
        <p:nvPicPr>
          <p:cNvPr id="7" name="Picture 11">
            <a:extLst>
              <a:ext uri="{FF2B5EF4-FFF2-40B4-BE49-F238E27FC236}">
                <a16:creationId xmlns:a16="http://schemas.microsoft.com/office/drawing/2014/main" id="{B388AB88-2317-437C-9963-024A630D5F2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l="29961" t="20747" r="48615" b="55264"/>
          <a:stretch>
            <a:fillRect/>
          </a:stretch>
        </p:blipFill>
        <p:spPr bwMode="auto">
          <a:xfrm>
            <a:off x="3412863" y="2790744"/>
            <a:ext cx="2268772" cy="107104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2">
            <a:extLst>
              <a:ext uri="{FF2B5EF4-FFF2-40B4-BE49-F238E27FC236}">
                <a16:creationId xmlns:a16="http://schemas.microsoft.com/office/drawing/2014/main" id="{3EC02B0A-7A03-4718-97CA-D49B8141F2C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l="31058" t="33594" r="49809" b="44363"/>
          <a:stretch>
            <a:fillRect/>
          </a:stretch>
        </p:blipFill>
        <p:spPr bwMode="auto">
          <a:xfrm>
            <a:off x="3355085" y="3847193"/>
            <a:ext cx="2326549" cy="11325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1">
            <a:extLst>
              <a:ext uri="{FF2B5EF4-FFF2-40B4-BE49-F238E27FC236}">
                <a16:creationId xmlns:a16="http://schemas.microsoft.com/office/drawing/2014/main" id="{0A3371A7-4171-47B3-A4B4-B89228BB322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l="30566" t="56326" r="45714" b="14537"/>
          <a:stretch>
            <a:fillRect/>
          </a:stretch>
        </p:blipFill>
        <p:spPr bwMode="auto">
          <a:xfrm>
            <a:off x="3355084" y="4931764"/>
            <a:ext cx="2268771" cy="117777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Table 9">
            <a:extLst>
              <a:ext uri="{FF2B5EF4-FFF2-40B4-BE49-F238E27FC236}">
                <a16:creationId xmlns:a16="http://schemas.microsoft.com/office/drawing/2014/main" id="{968FE44B-245B-4FAA-A0DE-50918C2D5B5C}"/>
              </a:ext>
            </a:extLst>
          </p:cNvPr>
          <p:cNvGraphicFramePr>
            <a:graphicFrameLocks noGrp="1"/>
          </p:cNvGraphicFramePr>
          <p:nvPr>
            <p:extLst>
              <p:ext uri="{D42A27DB-BD31-4B8C-83A1-F6EECF244321}">
                <p14:modId xmlns:p14="http://schemas.microsoft.com/office/powerpoint/2010/main" val="1921929159"/>
              </p:ext>
            </p:extLst>
          </p:nvPr>
        </p:nvGraphicFramePr>
        <p:xfrm>
          <a:off x="604326" y="1210804"/>
          <a:ext cx="7735002" cy="1410654"/>
        </p:xfrm>
        <a:graphic>
          <a:graphicData uri="http://schemas.openxmlformats.org/drawingml/2006/table">
            <a:tbl>
              <a:tblPr firstRow="1" firstCol="1" bandRow="1">
                <a:tableStyleId>{5C22544A-7EE6-4342-B048-85BDC9FD1C3A}</a:tableStyleId>
              </a:tblPr>
              <a:tblGrid>
                <a:gridCol w="2736644">
                  <a:extLst>
                    <a:ext uri="{9D8B030D-6E8A-4147-A177-3AD203B41FA5}">
                      <a16:colId xmlns:a16="http://schemas.microsoft.com/office/drawing/2014/main" val="20000"/>
                    </a:ext>
                  </a:extLst>
                </a:gridCol>
                <a:gridCol w="1188096">
                  <a:extLst>
                    <a:ext uri="{9D8B030D-6E8A-4147-A177-3AD203B41FA5}">
                      <a16:colId xmlns:a16="http://schemas.microsoft.com/office/drawing/2014/main" val="20001"/>
                    </a:ext>
                  </a:extLst>
                </a:gridCol>
                <a:gridCol w="1324232">
                  <a:extLst>
                    <a:ext uri="{9D8B030D-6E8A-4147-A177-3AD203B41FA5}">
                      <a16:colId xmlns:a16="http://schemas.microsoft.com/office/drawing/2014/main" val="20002"/>
                    </a:ext>
                  </a:extLst>
                </a:gridCol>
                <a:gridCol w="1324232">
                  <a:extLst>
                    <a:ext uri="{9D8B030D-6E8A-4147-A177-3AD203B41FA5}">
                      <a16:colId xmlns:a16="http://schemas.microsoft.com/office/drawing/2014/main" val="20003"/>
                    </a:ext>
                  </a:extLst>
                </a:gridCol>
                <a:gridCol w="1161798">
                  <a:extLst>
                    <a:ext uri="{9D8B030D-6E8A-4147-A177-3AD203B41FA5}">
                      <a16:colId xmlns:a16="http://schemas.microsoft.com/office/drawing/2014/main" val="20004"/>
                    </a:ext>
                  </a:extLst>
                </a:gridCol>
              </a:tblGrid>
              <a:tr h="200320">
                <a:tc rowSpan="2">
                  <a:txBody>
                    <a:bodyPr/>
                    <a:lstStyle/>
                    <a:p>
                      <a:pPr>
                        <a:lnSpc>
                          <a:spcPct val="100000"/>
                        </a:lnSpc>
                        <a:spcAft>
                          <a:spcPts val="0"/>
                        </a:spcAft>
                      </a:pPr>
                      <a:r>
                        <a:rPr lang="en-US" sz="1400" dirty="0">
                          <a:effectLst/>
                        </a:rPr>
                        <a:t>Velocity in ducts</a:t>
                      </a:r>
                      <a:endParaRPr lang="lv-LV" sz="1400" dirty="0">
                        <a:effectLst/>
                        <a:latin typeface="Times New Roman" panose="02020603050405020304" pitchFamily="18" charset="0"/>
                        <a:ea typeface="SimSun" panose="02010600030101010101" pitchFamily="2" charset="-122"/>
                      </a:endParaRPr>
                    </a:p>
                  </a:txBody>
                  <a:tcPr marL="68580" marR="68580" marT="0" marB="0" anchor="ctr"/>
                </a:tc>
                <a:tc gridSpan="4">
                  <a:txBody>
                    <a:bodyPr/>
                    <a:lstStyle/>
                    <a:p>
                      <a:pPr algn="ctr">
                        <a:lnSpc>
                          <a:spcPct val="100000"/>
                        </a:lnSpc>
                        <a:spcAft>
                          <a:spcPts val="0"/>
                        </a:spcAft>
                      </a:pPr>
                      <a:r>
                        <a:rPr lang="en-US" sz="1400">
                          <a:effectLst/>
                        </a:rPr>
                        <a:t>Round duct size, mm</a:t>
                      </a:r>
                      <a:endParaRPr lang="lv-LV" sz="1400">
                        <a:effectLst/>
                        <a:latin typeface="Times New Roman" panose="02020603050405020304" pitchFamily="18" charset="0"/>
                        <a:ea typeface="SimSun" panose="02010600030101010101" pitchFamily="2" charset="-122"/>
                      </a:endParaRPr>
                    </a:p>
                  </a:txBody>
                  <a:tcPr marL="68580" marR="68580" marT="0" marB="0" anchor="ct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0"/>
                  </a:ext>
                </a:extLst>
              </a:tr>
              <a:tr h="557214">
                <a:tc vMerge="1">
                  <a:txBody>
                    <a:bodyPr/>
                    <a:lstStyle/>
                    <a:p>
                      <a:endParaRPr lang="en-GB"/>
                    </a:p>
                  </a:txBody>
                  <a:tcPr/>
                </a:tc>
                <a:tc>
                  <a:txBody>
                    <a:bodyPr/>
                    <a:lstStyle/>
                    <a:p>
                      <a:pPr algn="ctr">
                        <a:lnSpc>
                          <a:spcPct val="100000"/>
                        </a:lnSpc>
                        <a:spcAft>
                          <a:spcPts val="0"/>
                        </a:spcAft>
                      </a:pPr>
                      <a:r>
                        <a:rPr lang="en-US" sz="1400">
                          <a:effectLst/>
                        </a:rPr>
                        <a:t>Latvia</a:t>
                      </a:r>
                      <a:endParaRPr lang="lv-LV" sz="1400">
                        <a:effectLst/>
                      </a:endParaRPr>
                    </a:p>
                    <a:p>
                      <a:pPr algn="ctr">
                        <a:lnSpc>
                          <a:spcPct val="100000"/>
                        </a:lnSpc>
                        <a:spcAft>
                          <a:spcPts val="0"/>
                        </a:spcAft>
                      </a:pPr>
                      <a:r>
                        <a:rPr lang="en-US" sz="1400">
                          <a:effectLst/>
                        </a:rPr>
                        <a:t>(140 m3/h)</a:t>
                      </a:r>
                      <a:endParaRPr lang="lv-LV" sz="1400">
                        <a:effectLst/>
                        <a:latin typeface="Times New Roman" panose="02020603050405020304" pitchFamily="18" charset="0"/>
                        <a:ea typeface="SimSun" panose="02010600030101010101" pitchFamily="2" charset="-122"/>
                      </a:endParaRPr>
                    </a:p>
                  </a:txBody>
                  <a:tcPr marL="68580" marR="68580" marT="0" marB="0" anchor="ctr"/>
                </a:tc>
                <a:tc>
                  <a:txBody>
                    <a:bodyPr/>
                    <a:lstStyle/>
                    <a:p>
                      <a:pPr algn="ctr">
                        <a:lnSpc>
                          <a:spcPct val="100000"/>
                        </a:lnSpc>
                        <a:spcAft>
                          <a:spcPts val="0"/>
                        </a:spcAft>
                      </a:pPr>
                      <a:r>
                        <a:rPr lang="en-US" sz="1400">
                          <a:effectLst/>
                        </a:rPr>
                        <a:t>Estonia</a:t>
                      </a:r>
                      <a:endParaRPr lang="lv-LV" sz="1400">
                        <a:effectLst/>
                      </a:endParaRPr>
                    </a:p>
                    <a:p>
                      <a:pPr algn="ctr">
                        <a:lnSpc>
                          <a:spcPct val="100000"/>
                        </a:lnSpc>
                        <a:spcAft>
                          <a:spcPts val="0"/>
                        </a:spcAft>
                      </a:pPr>
                      <a:r>
                        <a:rPr lang="en-US" sz="1400">
                          <a:effectLst/>
                        </a:rPr>
                        <a:t>(119 m3/h)</a:t>
                      </a:r>
                      <a:endParaRPr lang="lv-LV" sz="1400">
                        <a:effectLst/>
                        <a:latin typeface="Times New Roman" panose="02020603050405020304" pitchFamily="18" charset="0"/>
                        <a:ea typeface="SimSun" panose="02010600030101010101" pitchFamily="2" charset="-122"/>
                      </a:endParaRPr>
                    </a:p>
                  </a:txBody>
                  <a:tcPr marL="68580" marR="68580" marT="0" marB="0" anchor="ctr"/>
                </a:tc>
                <a:tc>
                  <a:txBody>
                    <a:bodyPr/>
                    <a:lstStyle/>
                    <a:p>
                      <a:pPr algn="ctr">
                        <a:lnSpc>
                          <a:spcPct val="100000"/>
                        </a:lnSpc>
                        <a:spcAft>
                          <a:spcPts val="0"/>
                        </a:spcAft>
                      </a:pPr>
                      <a:r>
                        <a:rPr lang="en-US" sz="1400" dirty="0">
                          <a:effectLst/>
                        </a:rPr>
                        <a:t>Denmark</a:t>
                      </a:r>
                      <a:endParaRPr lang="lv-LV" sz="1400" dirty="0">
                        <a:effectLst/>
                      </a:endParaRPr>
                    </a:p>
                    <a:p>
                      <a:pPr algn="ctr">
                        <a:lnSpc>
                          <a:spcPct val="100000"/>
                        </a:lnSpc>
                        <a:spcAft>
                          <a:spcPts val="0"/>
                        </a:spcAft>
                      </a:pPr>
                      <a:r>
                        <a:rPr lang="en-US" sz="1400" dirty="0">
                          <a:effectLst/>
                        </a:rPr>
                        <a:t>(50 m3/h)</a:t>
                      </a:r>
                      <a:endParaRPr lang="lv-LV" sz="1400" dirty="0">
                        <a:effectLst/>
                        <a:latin typeface="Times New Roman" panose="02020603050405020304" pitchFamily="18" charset="0"/>
                        <a:ea typeface="SimSun" panose="02010600030101010101" pitchFamily="2" charset="-122"/>
                      </a:endParaRPr>
                    </a:p>
                  </a:txBody>
                  <a:tcPr marL="68580" marR="68580" marT="0" marB="0" anchor="ctr"/>
                </a:tc>
                <a:tc>
                  <a:txBody>
                    <a:bodyPr/>
                    <a:lstStyle/>
                    <a:p>
                      <a:pPr algn="ctr">
                        <a:lnSpc>
                          <a:spcPct val="100000"/>
                        </a:lnSpc>
                        <a:spcAft>
                          <a:spcPts val="0"/>
                        </a:spcAft>
                      </a:pPr>
                      <a:r>
                        <a:rPr lang="en-US" sz="1400">
                          <a:effectLst/>
                        </a:rPr>
                        <a:t>Portugal</a:t>
                      </a:r>
                      <a:endParaRPr lang="lv-LV" sz="1400">
                        <a:effectLst/>
                      </a:endParaRPr>
                    </a:p>
                    <a:p>
                      <a:pPr algn="ctr">
                        <a:lnSpc>
                          <a:spcPct val="100000"/>
                        </a:lnSpc>
                        <a:spcAft>
                          <a:spcPts val="0"/>
                        </a:spcAft>
                      </a:pPr>
                      <a:r>
                        <a:rPr lang="en-US" sz="1400">
                          <a:effectLst/>
                        </a:rPr>
                        <a:t>(135 m3/h)</a:t>
                      </a:r>
                      <a:endParaRPr lang="lv-LV" sz="1400">
                        <a:effectLst/>
                        <a:latin typeface="Times New Roman" panose="02020603050405020304" pitchFamily="18" charset="0"/>
                        <a:ea typeface="SimSun" panose="02010600030101010101" pitchFamily="2" charset="-122"/>
                      </a:endParaRPr>
                    </a:p>
                  </a:txBody>
                  <a:tcPr marL="68580" marR="68580" marT="0" marB="0" anchor="ctr"/>
                </a:tc>
                <a:extLst>
                  <a:ext uri="{0D108BD9-81ED-4DB2-BD59-A6C34878D82A}">
                    <a16:rowId xmlns:a16="http://schemas.microsoft.com/office/drawing/2014/main" val="10001"/>
                  </a:ext>
                </a:extLst>
              </a:tr>
              <a:tr h="200320">
                <a:tc>
                  <a:txBody>
                    <a:bodyPr/>
                    <a:lstStyle/>
                    <a:p>
                      <a:pPr>
                        <a:lnSpc>
                          <a:spcPct val="100000"/>
                        </a:lnSpc>
                        <a:spcAft>
                          <a:spcPts val="0"/>
                        </a:spcAft>
                      </a:pPr>
                      <a:r>
                        <a:rPr lang="en-US" sz="1400">
                          <a:effectLst/>
                        </a:rPr>
                        <a:t>&lt;3 m/s</a:t>
                      </a:r>
                      <a:endParaRPr lang="lv-LV" sz="1400">
                        <a:effectLst/>
                        <a:latin typeface="Times New Roman" panose="02020603050405020304" pitchFamily="18" charset="0"/>
                        <a:ea typeface="SimSun" panose="02010600030101010101" pitchFamily="2" charset="-122"/>
                      </a:endParaRPr>
                    </a:p>
                  </a:txBody>
                  <a:tcPr marL="68580" marR="68580" marT="0" marB="0"/>
                </a:tc>
                <a:tc>
                  <a:txBody>
                    <a:bodyPr/>
                    <a:lstStyle/>
                    <a:p>
                      <a:pPr algn="ctr">
                        <a:lnSpc>
                          <a:spcPct val="100000"/>
                        </a:lnSpc>
                        <a:spcAft>
                          <a:spcPts val="0"/>
                        </a:spcAft>
                      </a:pPr>
                      <a:r>
                        <a:rPr lang="en-US" sz="1400">
                          <a:effectLst/>
                        </a:rPr>
                        <a:t>160</a:t>
                      </a:r>
                      <a:endParaRPr lang="lv-LV" sz="1400">
                        <a:effectLst/>
                        <a:latin typeface="Times New Roman" panose="02020603050405020304" pitchFamily="18" charset="0"/>
                        <a:ea typeface="SimSun" panose="02010600030101010101" pitchFamily="2" charset="-122"/>
                      </a:endParaRPr>
                    </a:p>
                  </a:txBody>
                  <a:tcPr marL="68580" marR="68580" marT="0" marB="0" anchor="ctr"/>
                </a:tc>
                <a:tc>
                  <a:txBody>
                    <a:bodyPr/>
                    <a:lstStyle/>
                    <a:p>
                      <a:pPr algn="ctr">
                        <a:lnSpc>
                          <a:spcPct val="100000"/>
                        </a:lnSpc>
                        <a:spcAft>
                          <a:spcPts val="0"/>
                        </a:spcAft>
                      </a:pPr>
                      <a:r>
                        <a:rPr lang="en-US" sz="1400">
                          <a:effectLst/>
                        </a:rPr>
                        <a:t>125</a:t>
                      </a:r>
                      <a:endParaRPr lang="lv-LV" sz="1400">
                        <a:effectLst/>
                        <a:latin typeface="Times New Roman" panose="02020603050405020304" pitchFamily="18" charset="0"/>
                        <a:ea typeface="SimSun" panose="02010600030101010101" pitchFamily="2" charset="-122"/>
                      </a:endParaRPr>
                    </a:p>
                  </a:txBody>
                  <a:tcPr marL="68580" marR="68580" marT="0" marB="0" anchor="ctr"/>
                </a:tc>
                <a:tc>
                  <a:txBody>
                    <a:bodyPr/>
                    <a:lstStyle/>
                    <a:p>
                      <a:pPr algn="ctr">
                        <a:lnSpc>
                          <a:spcPct val="100000"/>
                        </a:lnSpc>
                        <a:spcAft>
                          <a:spcPts val="0"/>
                        </a:spcAft>
                      </a:pPr>
                      <a:r>
                        <a:rPr lang="en-US" sz="1400">
                          <a:effectLst/>
                        </a:rPr>
                        <a:t>100</a:t>
                      </a:r>
                      <a:endParaRPr lang="lv-LV" sz="1400">
                        <a:effectLst/>
                        <a:latin typeface="Times New Roman" panose="02020603050405020304" pitchFamily="18" charset="0"/>
                        <a:ea typeface="SimSun" panose="02010600030101010101" pitchFamily="2" charset="-122"/>
                      </a:endParaRPr>
                    </a:p>
                  </a:txBody>
                  <a:tcPr marL="68580" marR="68580" marT="0" marB="0" anchor="ctr"/>
                </a:tc>
                <a:tc>
                  <a:txBody>
                    <a:bodyPr/>
                    <a:lstStyle/>
                    <a:p>
                      <a:pPr algn="ctr">
                        <a:lnSpc>
                          <a:spcPct val="100000"/>
                        </a:lnSpc>
                        <a:spcAft>
                          <a:spcPts val="0"/>
                        </a:spcAft>
                      </a:pPr>
                      <a:r>
                        <a:rPr lang="en-US" sz="1400">
                          <a:effectLst/>
                        </a:rPr>
                        <a:t>160</a:t>
                      </a:r>
                      <a:endParaRPr lang="lv-LV" sz="1400">
                        <a:effectLst/>
                        <a:latin typeface="Times New Roman" panose="02020603050405020304" pitchFamily="18" charset="0"/>
                        <a:ea typeface="SimSun" panose="02010600030101010101" pitchFamily="2" charset="-122"/>
                      </a:endParaRPr>
                    </a:p>
                  </a:txBody>
                  <a:tcPr marL="68580" marR="68580" marT="0" marB="0" anchor="ctr"/>
                </a:tc>
                <a:extLst>
                  <a:ext uri="{0D108BD9-81ED-4DB2-BD59-A6C34878D82A}">
                    <a16:rowId xmlns:a16="http://schemas.microsoft.com/office/drawing/2014/main" val="10002"/>
                  </a:ext>
                </a:extLst>
              </a:tr>
              <a:tr h="200320">
                <a:tc>
                  <a:txBody>
                    <a:bodyPr/>
                    <a:lstStyle/>
                    <a:p>
                      <a:pPr>
                        <a:lnSpc>
                          <a:spcPct val="100000"/>
                        </a:lnSpc>
                        <a:spcAft>
                          <a:spcPts val="0"/>
                        </a:spcAft>
                      </a:pPr>
                      <a:r>
                        <a:rPr lang="en-US" sz="1400">
                          <a:effectLst/>
                        </a:rPr>
                        <a:t>&lt; 4m/s</a:t>
                      </a:r>
                      <a:endParaRPr lang="lv-LV" sz="1400">
                        <a:effectLst/>
                        <a:latin typeface="Times New Roman" panose="02020603050405020304" pitchFamily="18" charset="0"/>
                        <a:ea typeface="SimSun" panose="02010600030101010101" pitchFamily="2" charset="-122"/>
                      </a:endParaRPr>
                    </a:p>
                  </a:txBody>
                  <a:tcPr marL="68580" marR="68580" marT="0" marB="0"/>
                </a:tc>
                <a:tc>
                  <a:txBody>
                    <a:bodyPr/>
                    <a:lstStyle/>
                    <a:p>
                      <a:pPr algn="ctr">
                        <a:lnSpc>
                          <a:spcPct val="100000"/>
                        </a:lnSpc>
                        <a:spcAft>
                          <a:spcPts val="0"/>
                        </a:spcAft>
                      </a:pPr>
                      <a:r>
                        <a:rPr lang="en-US" sz="1400">
                          <a:effectLst/>
                        </a:rPr>
                        <a:t>125</a:t>
                      </a:r>
                      <a:endParaRPr lang="lv-LV" sz="1400">
                        <a:effectLst/>
                        <a:latin typeface="Times New Roman" panose="02020603050405020304" pitchFamily="18" charset="0"/>
                        <a:ea typeface="SimSun" panose="02010600030101010101" pitchFamily="2" charset="-122"/>
                      </a:endParaRPr>
                    </a:p>
                  </a:txBody>
                  <a:tcPr marL="68580" marR="68580" marT="0" marB="0" anchor="ctr"/>
                </a:tc>
                <a:tc>
                  <a:txBody>
                    <a:bodyPr/>
                    <a:lstStyle/>
                    <a:p>
                      <a:pPr algn="ctr">
                        <a:lnSpc>
                          <a:spcPct val="100000"/>
                        </a:lnSpc>
                        <a:spcAft>
                          <a:spcPts val="0"/>
                        </a:spcAft>
                      </a:pPr>
                      <a:r>
                        <a:rPr lang="en-US" sz="1400">
                          <a:effectLst/>
                        </a:rPr>
                        <a:t>125</a:t>
                      </a:r>
                      <a:endParaRPr lang="lv-LV" sz="1400">
                        <a:effectLst/>
                        <a:latin typeface="Times New Roman" panose="02020603050405020304" pitchFamily="18" charset="0"/>
                        <a:ea typeface="SimSun" panose="02010600030101010101" pitchFamily="2" charset="-122"/>
                      </a:endParaRPr>
                    </a:p>
                  </a:txBody>
                  <a:tcPr marL="68580" marR="68580" marT="0" marB="0" anchor="ctr"/>
                </a:tc>
                <a:tc>
                  <a:txBody>
                    <a:bodyPr/>
                    <a:lstStyle/>
                    <a:p>
                      <a:pPr algn="ctr">
                        <a:lnSpc>
                          <a:spcPct val="100000"/>
                        </a:lnSpc>
                        <a:spcAft>
                          <a:spcPts val="0"/>
                        </a:spcAft>
                      </a:pPr>
                      <a:r>
                        <a:rPr lang="en-US" sz="1400">
                          <a:effectLst/>
                        </a:rPr>
                        <a:t>100</a:t>
                      </a:r>
                      <a:endParaRPr lang="lv-LV" sz="1400">
                        <a:effectLst/>
                        <a:latin typeface="Times New Roman" panose="02020603050405020304" pitchFamily="18" charset="0"/>
                        <a:ea typeface="SimSun" panose="02010600030101010101" pitchFamily="2" charset="-122"/>
                      </a:endParaRPr>
                    </a:p>
                  </a:txBody>
                  <a:tcPr marL="68580" marR="68580" marT="0" marB="0" anchor="ctr"/>
                </a:tc>
                <a:tc>
                  <a:txBody>
                    <a:bodyPr/>
                    <a:lstStyle/>
                    <a:p>
                      <a:pPr algn="ctr">
                        <a:lnSpc>
                          <a:spcPct val="100000"/>
                        </a:lnSpc>
                        <a:spcAft>
                          <a:spcPts val="0"/>
                        </a:spcAft>
                      </a:pPr>
                      <a:r>
                        <a:rPr lang="en-US" sz="1400">
                          <a:effectLst/>
                        </a:rPr>
                        <a:t>125</a:t>
                      </a:r>
                      <a:endParaRPr lang="lv-LV" sz="1400">
                        <a:effectLst/>
                        <a:latin typeface="Times New Roman" panose="02020603050405020304" pitchFamily="18" charset="0"/>
                        <a:ea typeface="SimSun" panose="02010600030101010101" pitchFamily="2" charset="-122"/>
                      </a:endParaRPr>
                    </a:p>
                  </a:txBody>
                  <a:tcPr marL="68580" marR="68580" marT="0" marB="0" anchor="ctr"/>
                </a:tc>
                <a:extLst>
                  <a:ext uri="{0D108BD9-81ED-4DB2-BD59-A6C34878D82A}">
                    <a16:rowId xmlns:a16="http://schemas.microsoft.com/office/drawing/2014/main" val="10003"/>
                  </a:ext>
                </a:extLst>
              </a:tr>
              <a:tr h="200320">
                <a:tc>
                  <a:txBody>
                    <a:bodyPr/>
                    <a:lstStyle/>
                    <a:p>
                      <a:pPr>
                        <a:lnSpc>
                          <a:spcPct val="100000"/>
                        </a:lnSpc>
                        <a:spcAft>
                          <a:spcPts val="0"/>
                        </a:spcAft>
                      </a:pPr>
                      <a:r>
                        <a:rPr lang="en-US" sz="1400">
                          <a:effectLst/>
                        </a:rPr>
                        <a:t>&lt; 6m/s</a:t>
                      </a:r>
                      <a:endParaRPr lang="lv-LV" sz="1400">
                        <a:effectLst/>
                        <a:latin typeface="Times New Roman" panose="02020603050405020304" pitchFamily="18" charset="0"/>
                        <a:ea typeface="SimSun" panose="02010600030101010101" pitchFamily="2" charset="-122"/>
                      </a:endParaRPr>
                    </a:p>
                  </a:txBody>
                  <a:tcPr marL="68580" marR="68580" marT="0" marB="0"/>
                </a:tc>
                <a:tc>
                  <a:txBody>
                    <a:bodyPr/>
                    <a:lstStyle/>
                    <a:p>
                      <a:pPr algn="ctr">
                        <a:lnSpc>
                          <a:spcPct val="100000"/>
                        </a:lnSpc>
                        <a:spcAft>
                          <a:spcPts val="0"/>
                        </a:spcAft>
                      </a:pPr>
                      <a:r>
                        <a:rPr lang="en-US" sz="1400">
                          <a:effectLst/>
                        </a:rPr>
                        <a:t>100</a:t>
                      </a:r>
                      <a:endParaRPr lang="lv-LV" sz="1400">
                        <a:effectLst/>
                        <a:latin typeface="Times New Roman" panose="02020603050405020304" pitchFamily="18" charset="0"/>
                        <a:ea typeface="SimSun" panose="02010600030101010101" pitchFamily="2" charset="-122"/>
                      </a:endParaRPr>
                    </a:p>
                  </a:txBody>
                  <a:tcPr marL="68580" marR="68580" marT="0" marB="0" anchor="ctr"/>
                </a:tc>
                <a:tc>
                  <a:txBody>
                    <a:bodyPr/>
                    <a:lstStyle/>
                    <a:p>
                      <a:pPr algn="ctr">
                        <a:lnSpc>
                          <a:spcPct val="100000"/>
                        </a:lnSpc>
                        <a:spcAft>
                          <a:spcPts val="0"/>
                        </a:spcAft>
                      </a:pPr>
                      <a:r>
                        <a:rPr lang="en-US" sz="1400">
                          <a:effectLst/>
                        </a:rPr>
                        <a:t>100</a:t>
                      </a:r>
                      <a:endParaRPr lang="lv-LV" sz="1400">
                        <a:effectLst/>
                        <a:latin typeface="Times New Roman" panose="02020603050405020304" pitchFamily="18" charset="0"/>
                        <a:ea typeface="SimSun" panose="02010600030101010101" pitchFamily="2" charset="-122"/>
                      </a:endParaRPr>
                    </a:p>
                  </a:txBody>
                  <a:tcPr marL="68580" marR="68580" marT="0" marB="0" anchor="ctr"/>
                </a:tc>
                <a:tc>
                  <a:txBody>
                    <a:bodyPr/>
                    <a:lstStyle/>
                    <a:p>
                      <a:pPr algn="ctr">
                        <a:lnSpc>
                          <a:spcPct val="100000"/>
                        </a:lnSpc>
                        <a:spcAft>
                          <a:spcPts val="0"/>
                        </a:spcAft>
                      </a:pPr>
                      <a:r>
                        <a:rPr lang="en-US" sz="1400">
                          <a:effectLst/>
                        </a:rPr>
                        <a:t>100</a:t>
                      </a:r>
                      <a:endParaRPr lang="lv-LV" sz="1400">
                        <a:effectLst/>
                        <a:latin typeface="Times New Roman" panose="02020603050405020304" pitchFamily="18" charset="0"/>
                        <a:ea typeface="SimSun" panose="02010600030101010101" pitchFamily="2" charset="-122"/>
                      </a:endParaRPr>
                    </a:p>
                  </a:txBody>
                  <a:tcPr marL="68580" marR="68580" marT="0" marB="0" anchor="ctr"/>
                </a:tc>
                <a:tc>
                  <a:txBody>
                    <a:bodyPr/>
                    <a:lstStyle/>
                    <a:p>
                      <a:pPr algn="ctr">
                        <a:lnSpc>
                          <a:spcPct val="100000"/>
                        </a:lnSpc>
                        <a:spcAft>
                          <a:spcPts val="0"/>
                        </a:spcAft>
                      </a:pPr>
                      <a:r>
                        <a:rPr lang="en-US" sz="1400" dirty="0">
                          <a:effectLst/>
                        </a:rPr>
                        <a:t>100</a:t>
                      </a:r>
                      <a:endParaRPr lang="lv-LV" sz="1400" dirty="0">
                        <a:effectLst/>
                        <a:latin typeface="Times New Roman" panose="02020603050405020304" pitchFamily="18" charset="0"/>
                        <a:ea typeface="SimSun" panose="02010600030101010101" pitchFamily="2" charset="-122"/>
                      </a:endParaRPr>
                    </a:p>
                  </a:txBody>
                  <a:tcPr marL="68580" marR="68580" marT="0" marB="0" anchor="ctr"/>
                </a:tc>
                <a:extLst>
                  <a:ext uri="{0D108BD9-81ED-4DB2-BD59-A6C34878D82A}">
                    <a16:rowId xmlns:a16="http://schemas.microsoft.com/office/drawing/2014/main" val="10004"/>
                  </a:ext>
                </a:extLst>
              </a:tr>
            </a:tbl>
          </a:graphicData>
        </a:graphic>
      </p:graphicFrame>
      <p:pic>
        <p:nvPicPr>
          <p:cNvPr id="15" name="Picture 9" descr="C:\Users\User\Desktop\2018_Munchen_next facades\IMG-20171005-WA0006.jpg">
            <a:extLst>
              <a:ext uri="{FF2B5EF4-FFF2-40B4-BE49-F238E27FC236}">
                <a16:creationId xmlns:a16="http://schemas.microsoft.com/office/drawing/2014/main" id="{6C884899-EC2E-44FE-9449-9BE811FFB89F}"/>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566052" y="1223462"/>
            <a:ext cx="2701522" cy="1843391"/>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a:extLst>
              <a:ext uri="{FF2B5EF4-FFF2-40B4-BE49-F238E27FC236}">
                <a16:creationId xmlns:a16="http://schemas.microsoft.com/office/drawing/2014/main" id="{2C2C659D-71B4-4BE7-9BAB-B09504AF7C93}"/>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5850579" y="2777162"/>
            <a:ext cx="2436504" cy="3058004"/>
          </a:xfrm>
          <a:prstGeom prst="rect">
            <a:avLst/>
          </a:prstGeom>
          <a:noFill/>
          <a:ln>
            <a:noFill/>
          </a:ln>
        </p:spPr>
      </p:pic>
      <p:pic>
        <p:nvPicPr>
          <p:cNvPr id="19" name="Picture 18">
            <a:extLst>
              <a:ext uri="{FF2B5EF4-FFF2-40B4-BE49-F238E27FC236}">
                <a16:creationId xmlns:a16="http://schemas.microsoft.com/office/drawing/2014/main" id="{1C80B532-0FA6-420E-AD38-501C0A5381D5}"/>
              </a:ext>
            </a:extLst>
          </p:cNvPr>
          <p:cNvPicPr/>
          <p:nvPr/>
        </p:nvPicPr>
        <p:blipFill>
          <a:blip r:embed="rId8">
            <a:extLst>
              <a:ext uri="{28A0092B-C50C-407E-A947-70E740481C1C}">
                <a14:useLocalDpi xmlns:a14="http://schemas.microsoft.com/office/drawing/2010/main" val="0"/>
              </a:ext>
            </a:extLst>
          </a:blip>
          <a:srcRect/>
          <a:stretch>
            <a:fillRect/>
          </a:stretch>
        </p:blipFill>
        <p:spPr bwMode="auto">
          <a:xfrm>
            <a:off x="10150381" y="3120768"/>
            <a:ext cx="1996440" cy="1501140"/>
          </a:xfrm>
          <a:prstGeom prst="rect">
            <a:avLst/>
          </a:prstGeom>
          <a:noFill/>
        </p:spPr>
      </p:pic>
      <p:pic>
        <p:nvPicPr>
          <p:cNvPr id="20" name="Picture 19">
            <a:extLst>
              <a:ext uri="{FF2B5EF4-FFF2-40B4-BE49-F238E27FC236}">
                <a16:creationId xmlns:a16="http://schemas.microsoft.com/office/drawing/2014/main" id="{1DB39AEB-62A6-4F7E-8F63-0388E6433C12}"/>
              </a:ext>
            </a:extLst>
          </p:cNvPr>
          <p:cNvPicPr/>
          <p:nvPr/>
        </p:nvPicPr>
        <p:blipFill>
          <a:blip r:embed="rId9">
            <a:extLst>
              <a:ext uri="{28A0092B-C50C-407E-A947-70E740481C1C}">
                <a14:useLocalDpi xmlns:a14="http://schemas.microsoft.com/office/drawing/2010/main" val="0"/>
              </a:ext>
            </a:extLst>
          </a:blip>
          <a:srcRect/>
          <a:stretch>
            <a:fillRect/>
          </a:stretch>
        </p:blipFill>
        <p:spPr bwMode="auto">
          <a:xfrm>
            <a:off x="8420510" y="4358206"/>
            <a:ext cx="1612934" cy="2249468"/>
          </a:xfrm>
          <a:prstGeom prst="rect">
            <a:avLst/>
          </a:prstGeom>
          <a:noFill/>
        </p:spPr>
      </p:pic>
    </p:spTree>
    <p:extLst>
      <p:ext uri="{BB962C8B-B14F-4D97-AF65-F5344CB8AC3E}">
        <p14:creationId xmlns:p14="http://schemas.microsoft.com/office/powerpoint/2010/main" val="3446509051"/>
      </p:ext>
    </p:extLst>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8B42F-E99B-4060-8559-70AF8E1677BA}"/>
              </a:ext>
            </a:extLst>
          </p:cNvPr>
          <p:cNvSpPr>
            <a:spLocks noGrp="1"/>
          </p:cNvSpPr>
          <p:nvPr>
            <p:ph type="title"/>
          </p:nvPr>
        </p:nvSpPr>
        <p:spPr/>
        <p:txBody>
          <a:bodyPr/>
          <a:lstStyle/>
          <a:p>
            <a:r>
              <a:rPr lang="en-GB" sz="3200" dirty="0"/>
              <a:t>HVAC systems “house engine”</a:t>
            </a:r>
            <a:endParaRPr lang="en-GB" dirty="0"/>
          </a:p>
        </p:txBody>
      </p:sp>
      <p:sp>
        <p:nvSpPr>
          <p:cNvPr id="4" name="Footer Placeholder 3">
            <a:extLst>
              <a:ext uri="{FF2B5EF4-FFF2-40B4-BE49-F238E27FC236}">
                <a16:creationId xmlns:a16="http://schemas.microsoft.com/office/drawing/2014/main" id="{678D7259-803D-41B3-BC7A-6902CEBBA1F7}"/>
              </a:ext>
            </a:extLst>
          </p:cNvPr>
          <p:cNvSpPr>
            <a:spLocks noGrp="1"/>
          </p:cNvSpPr>
          <p:nvPr>
            <p:ph type="ftr" sz="quarter" idx="11"/>
          </p:nvPr>
        </p:nvSpPr>
        <p:spPr/>
        <p:txBody>
          <a:bodyPr/>
          <a:lstStyle/>
          <a:p>
            <a:endParaRPr lang="en-GB"/>
          </a:p>
        </p:txBody>
      </p:sp>
      <p:pic>
        <p:nvPicPr>
          <p:cNvPr id="5" name="Picture 4">
            <a:extLst>
              <a:ext uri="{FF2B5EF4-FFF2-40B4-BE49-F238E27FC236}">
                <a16:creationId xmlns:a16="http://schemas.microsoft.com/office/drawing/2014/main" id="{D2BF5178-0E56-4E52-AE7C-CED5A7038CC7}"/>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5725016" y="1638914"/>
            <a:ext cx="1470650" cy="2314842"/>
          </a:xfrm>
          <a:prstGeom prst="rect">
            <a:avLst/>
          </a:prstGeom>
          <a:noFill/>
        </p:spPr>
      </p:pic>
      <p:pic>
        <p:nvPicPr>
          <p:cNvPr id="6" name="Picture 5">
            <a:extLst>
              <a:ext uri="{FF2B5EF4-FFF2-40B4-BE49-F238E27FC236}">
                <a16:creationId xmlns:a16="http://schemas.microsoft.com/office/drawing/2014/main" id="{CAEC08AA-FEDA-4925-B05B-B6B7BCDBEC46}"/>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7365913" y="1630680"/>
            <a:ext cx="1643628" cy="2302376"/>
          </a:xfrm>
          <a:prstGeom prst="rect">
            <a:avLst/>
          </a:prstGeom>
          <a:noFill/>
        </p:spPr>
      </p:pic>
      <p:pic>
        <p:nvPicPr>
          <p:cNvPr id="7" name="Content Placeholder 6">
            <a:extLst>
              <a:ext uri="{FF2B5EF4-FFF2-40B4-BE49-F238E27FC236}">
                <a16:creationId xmlns:a16="http://schemas.microsoft.com/office/drawing/2014/main" id="{026EAD68-65B2-4FAE-8CF3-D8FC55647F04}"/>
              </a:ext>
            </a:extLst>
          </p:cNvPr>
          <p:cNvPicPr>
            <a:picLocks noGrp="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9179788" y="1655342"/>
            <a:ext cx="2669837" cy="2061690"/>
          </a:xfrm>
          <a:prstGeom prst="rect">
            <a:avLst/>
          </a:prstGeom>
          <a:noFill/>
        </p:spPr>
      </p:pic>
      <p:sp>
        <p:nvSpPr>
          <p:cNvPr id="8" name="Rectangle 7">
            <a:extLst>
              <a:ext uri="{FF2B5EF4-FFF2-40B4-BE49-F238E27FC236}">
                <a16:creationId xmlns:a16="http://schemas.microsoft.com/office/drawing/2014/main" id="{E5766F33-3D1E-47E7-A3DE-C82003F20A2B}"/>
              </a:ext>
            </a:extLst>
          </p:cNvPr>
          <p:cNvSpPr/>
          <p:nvPr/>
        </p:nvSpPr>
        <p:spPr>
          <a:xfrm>
            <a:off x="342375" y="1330989"/>
            <a:ext cx="5382641" cy="2585323"/>
          </a:xfrm>
          <a:prstGeom prst="rect">
            <a:avLst/>
          </a:prstGeom>
        </p:spPr>
        <p:txBody>
          <a:bodyPr wrap="square">
            <a:spAutoFit/>
          </a:bodyPr>
          <a:lstStyle/>
          <a:p>
            <a:pPr algn="just"/>
            <a:r>
              <a:rPr lang="en-US" dirty="0">
                <a:ea typeface="Times New Roman" panose="02020603050405020304" pitchFamily="18" charset="0"/>
                <a:cs typeface="Times New Roman" panose="02020603050405020304" pitchFamily="18" charset="0"/>
              </a:rPr>
              <a:t>Typical components of modular HVAC unit are:</a:t>
            </a:r>
            <a:endParaRPr lang="en-GB" dirty="0">
              <a:ea typeface="Times New Roman" panose="02020603050405020304" pitchFamily="18" charset="0"/>
              <a:cs typeface="Times New Roman" panose="02020603050405020304" pitchFamily="18" charset="0"/>
            </a:endParaRPr>
          </a:p>
          <a:p>
            <a:pPr marL="342900" lvl="0" indent="-342900" algn="just">
              <a:buFont typeface="Wingdings" panose="05000000000000000000" pitchFamily="2" charset="2"/>
              <a:buChar char=""/>
            </a:pPr>
            <a:r>
              <a:rPr lang="en-US" dirty="0">
                <a:ea typeface="Times New Roman" panose="02020603050405020304" pitchFamily="18" charset="0"/>
                <a:cs typeface="Times New Roman" panose="02020603050405020304" pitchFamily="18" charset="0"/>
              </a:rPr>
              <a:t>Heat exchanger for heating loop;</a:t>
            </a:r>
            <a:endParaRPr lang="en-GB" dirty="0">
              <a:ea typeface="Times New Roman" panose="02020603050405020304" pitchFamily="18" charset="0"/>
              <a:cs typeface="Times New Roman" panose="02020603050405020304" pitchFamily="18" charset="0"/>
            </a:endParaRPr>
          </a:p>
          <a:p>
            <a:pPr marL="342900" lvl="0" indent="-342900" algn="just">
              <a:buFont typeface="Wingdings" panose="05000000000000000000" pitchFamily="2" charset="2"/>
              <a:buChar char=""/>
            </a:pPr>
            <a:r>
              <a:rPr lang="en-US" dirty="0">
                <a:ea typeface="Times New Roman" panose="02020603050405020304" pitchFamily="18" charset="0"/>
                <a:cs typeface="Times New Roman" panose="02020603050405020304" pitchFamily="18" charset="0"/>
              </a:rPr>
              <a:t>Hot water heat exchanger;</a:t>
            </a:r>
            <a:endParaRPr lang="en-GB" dirty="0">
              <a:ea typeface="Times New Roman" panose="02020603050405020304" pitchFamily="18" charset="0"/>
              <a:cs typeface="Times New Roman" panose="02020603050405020304" pitchFamily="18" charset="0"/>
            </a:endParaRPr>
          </a:p>
          <a:p>
            <a:pPr marL="342900" lvl="0" indent="-342900" algn="just">
              <a:buFont typeface="Wingdings" panose="05000000000000000000" pitchFamily="2" charset="2"/>
              <a:buChar char=""/>
            </a:pPr>
            <a:r>
              <a:rPr lang="en-US" dirty="0">
                <a:ea typeface="Times New Roman" panose="02020603050405020304" pitchFamily="18" charset="0"/>
                <a:cs typeface="Times New Roman" panose="02020603050405020304" pitchFamily="18" charset="0"/>
              </a:rPr>
              <a:t>Local energy source (gas boiler, heat pump, connection to external energy sources);</a:t>
            </a:r>
            <a:endParaRPr lang="en-GB" dirty="0">
              <a:ea typeface="Times New Roman" panose="02020603050405020304" pitchFamily="18" charset="0"/>
              <a:cs typeface="Times New Roman" panose="02020603050405020304" pitchFamily="18" charset="0"/>
            </a:endParaRPr>
          </a:p>
          <a:p>
            <a:pPr marL="342900" lvl="0" indent="-342900" algn="just">
              <a:buFont typeface="Wingdings" panose="05000000000000000000" pitchFamily="2" charset="2"/>
              <a:buChar char=""/>
            </a:pPr>
            <a:r>
              <a:rPr lang="en-US" dirty="0">
                <a:ea typeface="Times New Roman" panose="02020603050405020304" pitchFamily="18" charset="0"/>
                <a:cs typeface="Times New Roman" panose="02020603050405020304" pitchFamily="18" charset="0"/>
              </a:rPr>
              <a:t>Expansion tank;</a:t>
            </a:r>
            <a:endParaRPr lang="en-GB" dirty="0">
              <a:ea typeface="Times New Roman" panose="02020603050405020304" pitchFamily="18" charset="0"/>
              <a:cs typeface="Times New Roman" panose="02020603050405020304" pitchFamily="18" charset="0"/>
            </a:endParaRPr>
          </a:p>
          <a:p>
            <a:pPr marL="342900" lvl="0" indent="-342900" algn="just">
              <a:buFont typeface="Wingdings" panose="05000000000000000000" pitchFamily="2" charset="2"/>
              <a:buChar char=""/>
            </a:pPr>
            <a:r>
              <a:rPr lang="en-US" dirty="0">
                <a:ea typeface="Times New Roman" panose="02020603050405020304" pitchFamily="18" charset="0"/>
                <a:cs typeface="Times New Roman" panose="02020603050405020304" pitchFamily="18" charset="0"/>
              </a:rPr>
              <a:t>Air handling unit including ventilation heat recovery;</a:t>
            </a:r>
            <a:endParaRPr lang="en-GB" dirty="0">
              <a:ea typeface="Times New Roman" panose="02020603050405020304" pitchFamily="18" charset="0"/>
              <a:cs typeface="Times New Roman" panose="02020603050405020304" pitchFamily="18" charset="0"/>
            </a:endParaRPr>
          </a:p>
          <a:p>
            <a:pPr marL="342900" lvl="0" indent="-342900" algn="just">
              <a:buFont typeface="Wingdings" panose="05000000000000000000" pitchFamily="2" charset="2"/>
              <a:buChar char=""/>
            </a:pPr>
            <a:r>
              <a:rPr lang="en-US" dirty="0">
                <a:ea typeface="Times New Roman" panose="02020603050405020304" pitchFamily="18" charset="0"/>
                <a:cs typeface="Times New Roman" panose="02020603050405020304" pitchFamily="18" charset="0"/>
              </a:rPr>
              <a:t>In rarer case also cooling source.</a:t>
            </a:r>
            <a:endParaRPr lang="en-GB" dirty="0">
              <a:ea typeface="Times New Roman" panose="02020603050405020304" pitchFamily="18" charset="0"/>
              <a:cs typeface="Times New Roman" panose="02020603050405020304" pitchFamily="18" charset="0"/>
            </a:endParaRPr>
          </a:p>
        </p:txBody>
      </p:sp>
      <p:graphicFrame>
        <p:nvGraphicFramePr>
          <p:cNvPr id="9" name="Diagram 8">
            <a:extLst>
              <a:ext uri="{FF2B5EF4-FFF2-40B4-BE49-F238E27FC236}">
                <a16:creationId xmlns:a16="http://schemas.microsoft.com/office/drawing/2014/main" id="{EEB23834-F755-4605-9F90-604AC325B83A}"/>
              </a:ext>
            </a:extLst>
          </p:cNvPr>
          <p:cNvGraphicFramePr/>
          <p:nvPr>
            <p:extLst>
              <p:ext uri="{D42A27DB-BD31-4B8C-83A1-F6EECF244321}">
                <p14:modId xmlns:p14="http://schemas.microsoft.com/office/powerpoint/2010/main" val="1426803249"/>
              </p:ext>
            </p:extLst>
          </p:nvPr>
        </p:nvGraphicFramePr>
        <p:xfrm>
          <a:off x="2559646" y="3760193"/>
          <a:ext cx="9505056" cy="309780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10" name="Picture 9" descr="C:\Users\anato\AppData\Local\Microsoft\Windows\INetCache\Content.Word\Unit.jpg">
            <a:extLst>
              <a:ext uri="{FF2B5EF4-FFF2-40B4-BE49-F238E27FC236}">
                <a16:creationId xmlns:a16="http://schemas.microsoft.com/office/drawing/2014/main" id="{B278E571-B124-415F-88EC-33EDFD12419F}"/>
              </a:ext>
            </a:extLst>
          </p:cNvPr>
          <p:cNvPicPr/>
          <p:nvPr/>
        </p:nvPicPr>
        <p:blipFill rotWithShape="1">
          <a:blip r:embed="rId10" cstate="print">
            <a:extLst>
              <a:ext uri="{28A0092B-C50C-407E-A947-70E740481C1C}">
                <a14:useLocalDpi xmlns:a14="http://schemas.microsoft.com/office/drawing/2010/main" val="0"/>
              </a:ext>
            </a:extLst>
          </a:blip>
          <a:srcRect l="6463" t="4506" r="11231" b="5375"/>
          <a:stretch/>
        </p:blipFill>
        <p:spPr bwMode="auto">
          <a:xfrm>
            <a:off x="310247" y="4293096"/>
            <a:ext cx="2152278" cy="1891307"/>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83892350"/>
      </p:ext>
    </p:extLst>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5C886-D065-48C4-AF16-3E589341CED2}"/>
              </a:ext>
            </a:extLst>
          </p:cNvPr>
          <p:cNvSpPr>
            <a:spLocks noGrp="1"/>
          </p:cNvSpPr>
          <p:nvPr>
            <p:ph type="title"/>
          </p:nvPr>
        </p:nvSpPr>
        <p:spPr/>
        <p:txBody>
          <a:bodyPr>
            <a:normAutofit/>
          </a:bodyPr>
          <a:lstStyle/>
          <a:p>
            <a:r>
              <a:rPr lang="en-GB" sz="3600" dirty="0"/>
              <a:t>HVAC systems “house engine”</a:t>
            </a:r>
            <a:endParaRPr lang="en-GB" dirty="0"/>
          </a:p>
        </p:txBody>
      </p:sp>
      <p:sp>
        <p:nvSpPr>
          <p:cNvPr id="4" name="Footer Placeholder 3">
            <a:extLst>
              <a:ext uri="{FF2B5EF4-FFF2-40B4-BE49-F238E27FC236}">
                <a16:creationId xmlns:a16="http://schemas.microsoft.com/office/drawing/2014/main" id="{9676A02C-096D-4F16-A63F-77D00513AEDF}"/>
              </a:ext>
            </a:extLst>
          </p:cNvPr>
          <p:cNvSpPr>
            <a:spLocks noGrp="1"/>
          </p:cNvSpPr>
          <p:nvPr>
            <p:ph type="ftr" sz="quarter" idx="11"/>
          </p:nvPr>
        </p:nvSpPr>
        <p:spPr/>
        <p:txBody>
          <a:bodyPr/>
          <a:lstStyle/>
          <a:p>
            <a:endParaRPr lang="en-GB"/>
          </a:p>
        </p:txBody>
      </p:sp>
      <p:sp>
        <p:nvSpPr>
          <p:cNvPr id="6" name="Content Placeholder 9">
            <a:extLst>
              <a:ext uri="{FF2B5EF4-FFF2-40B4-BE49-F238E27FC236}">
                <a16:creationId xmlns:a16="http://schemas.microsoft.com/office/drawing/2014/main" id="{924BBB97-183F-4C7E-813C-87AB866EAD6B}"/>
              </a:ext>
            </a:extLst>
          </p:cNvPr>
          <p:cNvSpPr>
            <a:spLocks noGrp="1"/>
          </p:cNvSpPr>
          <p:nvPr>
            <p:ph idx="1"/>
          </p:nvPr>
        </p:nvSpPr>
        <p:spPr>
          <a:xfrm>
            <a:off x="457200" y="1272209"/>
            <a:ext cx="8229600" cy="3884983"/>
          </a:xfrm>
        </p:spPr>
        <p:txBody>
          <a:bodyPr>
            <a:normAutofit/>
          </a:bodyPr>
          <a:lstStyle/>
          <a:p>
            <a:r>
              <a:rPr lang="en-GB" sz="1600" dirty="0"/>
              <a:t>Example of “engines” in Estonian pilot:</a:t>
            </a:r>
          </a:p>
          <a:p>
            <a:pPr lvl="1"/>
            <a:r>
              <a:rPr lang="en-GB" sz="1600" dirty="0"/>
              <a:t>Ventilation</a:t>
            </a:r>
          </a:p>
          <a:p>
            <a:pPr lvl="2"/>
            <a:r>
              <a:rPr lang="en-GB" sz="1600" dirty="0"/>
              <a:t>½ building based balanced ventilation units with VHR</a:t>
            </a:r>
          </a:p>
          <a:p>
            <a:pPr lvl="3"/>
            <a:r>
              <a:rPr lang="en-GB" sz="1600" dirty="0"/>
              <a:t>„engine“ on roof,</a:t>
            </a:r>
          </a:p>
          <a:p>
            <a:pPr lvl="3"/>
            <a:r>
              <a:rPr lang="en-GB" sz="1600" dirty="0"/>
              <a:t>ducts in modular panel</a:t>
            </a:r>
          </a:p>
          <a:p>
            <a:pPr lvl="3"/>
            <a:endParaRPr lang="en-GB" sz="1600" dirty="0"/>
          </a:p>
          <a:p>
            <a:pPr lvl="2"/>
            <a:r>
              <a:rPr lang="en-GB" sz="1600" dirty="0"/>
              <a:t>½ apartment based balanced ventilation</a:t>
            </a:r>
            <a:br>
              <a:rPr lang="en-GB" sz="1600" dirty="0"/>
            </a:br>
            <a:r>
              <a:rPr lang="en-GB" sz="1600" dirty="0"/>
              <a:t>units with VHR</a:t>
            </a:r>
            <a:r>
              <a:rPr lang="en-GB" sz="1600" b="1" dirty="0"/>
              <a:t> </a:t>
            </a:r>
            <a:endParaRPr lang="en-GB" sz="1600" dirty="0"/>
          </a:p>
          <a:p>
            <a:pPr lvl="3"/>
            <a:r>
              <a:rPr lang="en-GB" sz="1600" dirty="0"/>
              <a:t>„engine“ in balcony or in coatroom</a:t>
            </a:r>
          </a:p>
          <a:p>
            <a:pPr lvl="3"/>
            <a:r>
              <a:rPr lang="en-GB" sz="1600" dirty="0"/>
              <a:t>ducts trough modular panel</a:t>
            </a:r>
          </a:p>
          <a:p>
            <a:pPr lvl="3"/>
            <a:endParaRPr lang="en-GB" sz="1600" dirty="0"/>
          </a:p>
        </p:txBody>
      </p:sp>
      <p:pic>
        <p:nvPicPr>
          <p:cNvPr id="7" name="Picture 2">
            <a:extLst>
              <a:ext uri="{FF2B5EF4-FFF2-40B4-BE49-F238E27FC236}">
                <a16:creationId xmlns:a16="http://schemas.microsoft.com/office/drawing/2014/main" id="{FB37F480-6124-428C-9B0B-9D0B3587DF6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54418" y="4213646"/>
            <a:ext cx="2380382" cy="25917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a:extLst>
              <a:ext uri="{FF2B5EF4-FFF2-40B4-BE49-F238E27FC236}">
                <a16:creationId xmlns:a16="http://schemas.microsoft.com/office/drawing/2014/main" id="{B5611490-096A-4D71-BD36-9E590788945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03470" y="4211265"/>
            <a:ext cx="2380382" cy="26108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a:extLst>
              <a:ext uri="{FF2B5EF4-FFF2-40B4-BE49-F238E27FC236}">
                <a16:creationId xmlns:a16="http://schemas.microsoft.com/office/drawing/2014/main" id="{BD04D9CA-BBE0-4251-8638-C3FF6ADF431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900" y="4434790"/>
            <a:ext cx="6469148" cy="21638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10" name="Table 9">
            <a:extLst>
              <a:ext uri="{FF2B5EF4-FFF2-40B4-BE49-F238E27FC236}">
                <a16:creationId xmlns:a16="http://schemas.microsoft.com/office/drawing/2014/main" id="{45D3C98F-35FC-4634-9E72-25544ECB01B6}"/>
              </a:ext>
            </a:extLst>
          </p:cNvPr>
          <p:cNvGraphicFramePr>
            <a:graphicFrameLocks noGrp="1"/>
          </p:cNvGraphicFramePr>
          <p:nvPr>
            <p:extLst>
              <p:ext uri="{D42A27DB-BD31-4B8C-83A1-F6EECF244321}">
                <p14:modId xmlns:p14="http://schemas.microsoft.com/office/powerpoint/2010/main" val="3604634851"/>
              </p:ext>
            </p:extLst>
          </p:nvPr>
        </p:nvGraphicFramePr>
        <p:xfrm>
          <a:off x="6720629" y="1170422"/>
          <a:ext cx="4608512" cy="1219200"/>
        </p:xfrm>
        <a:graphic>
          <a:graphicData uri="http://schemas.openxmlformats.org/drawingml/2006/table">
            <a:tbl>
              <a:tblPr firstRow="1" bandRow="1">
                <a:tableStyleId>{5C22544A-7EE6-4342-B048-85BDC9FD1C3A}</a:tableStyleId>
              </a:tblPr>
              <a:tblGrid>
                <a:gridCol w="2588342">
                  <a:extLst>
                    <a:ext uri="{9D8B030D-6E8A-4147-A177-3AD203B41FA5}">
                      <a16:colId xmlns:a16="http://schemas.microsoft.com/office/drawing/2014/main" val="20000"/>
                    </a:ext>
                  </a:extLst>
                </a:gridCol>
                <a:gridCol w="2020170">
                  <a:extLst>
                    <a:ext uri="{9D8B030D-6E8A-4147-A177-3AD203B41FA5}">
                      <a16:colId xmlns:a16="http://schemas.microsoft.com/office/drawing/2014/main" val="20001"/>
                    </a:ext>
                  </a:extLst>
                </a:gridCol>
              </a:tblGrid>
              <a:tr h="300154">
                <a:tc>
                  <a:txBody>
                    <a:bodyPr/>
                    <a:lstStyle/>
                    <a:p>
                      <a:pPr algn="ctr">
                        <a:lnSpc>
                          <a:spcPct val="100000"/>
                        </a:lnSpc>
                      </a:pPr>
                      <a:r>
                        <a:rPr lang="en-GB" sz="1400" noProof="0" dirty="0">
                          <a:latin typeface="+mn-lt"/>
                          <a:cs typeface="Arial" panose="020B0604020202020204" pitchFamily="34" charset="0"/>
                        </a:rPr>
                        <a:t>pos.</a:t>
                      </a:r>
                    </a:p>
                  </a:txBody>
                  <a:tcPr anchor="ctr"/>
                </a:tc>
                <a:tc>
                  <a:txBody>
                    <a:bodyPr/>
                    <a:lstStyle/>
                    <a:p>
                      <a:pPr algn="ctr">
                        <a:lnSpc>
                          <a:spcPct val="100000"/>
                        </a:lnSpc>
                      </a:pPr>
                      <a:r>
                        <a:rPr lang="en-GB" sz="1400" noProof="0" dirty="0" err="1">
                          <a:latin typeface="+mn-lt"/>
                          <a:cs typeface="Arial" panose="020B0604020202020204" pitchFamily="34" charset="0"/>
                        </a:rPr>
                        <a:t>neg</a:t>
                      </a:r>
                      <a:endParaRPr lang="en-GB" sz="1400" noProof="0" dirty="0">
                        <a:latin typeface="+mn-lt"/>
                        <a:cs typeface="Arial" panose="020B0604020202020204" pitchFamily="34" charset="0"/>
                      </a:endParaRPr>
                    </a:p>
                  </a:txBody>
                  <a:tcPr anchor="ctr"/>
                </a:tc>
                <a:extLst>
                  <a:ext uri="{0D108BD9-81ED-4DB2-BD59-A6C34878D82A}">
                    <a16:rowId xmlns:a16="http://schemas.microsoft.com/office/drawing/2014/main" val="10000"/>
                  </a:ext>
                </a:extLst>
              </a:tr>
              <a:tr h="300154">
                <a:tc>
                  <a:txBody>
                    <a:bodyPr/>
                    <a:lstStyle/>
                    <a:p>
                      <a:pPr marL="0" marR="0" indent="0" algn="l" defTabSz="872800" rtl="0" eaLnBrk="1" fontAlgn="auto" latinLnBrk="0" hangingPunct="1">
                        <a:lnSpc>
                          <a:spcPct val="100000"/>
                        </a:lnSpc>
                        <a:spcBef>
                          <a:spcPts val="0"/>
                        </a:spcBef>
                        <a:spcAft>
                          <a:spcPts val="0"/>
                        </a:spcAft>
                        <a:buClrTx/>
                        <a:buSzTx/>
                        <a:buFontTx/>
                        <a:buNone/>
                        <a:tabLst/>
                        <a:defRPr/>
                      </a:pPr>
                      <a:r>
                        <a:rPr lang="en-GB" sz="1400" noProof="0" dirty="0">
                          <a:latin typeface="+mn-lt"/>
                          <a:cs typeface="Arial" panose="020B0604020202020204" pitchFamily="34" charset="0"/>
                        </a:rPr>
                        <a:t>Ventilation is always on</a:t>
                      </a:r>
                    </a:p>
                  </a:txBody>
                  <a:tcPr anchor="ctr"/>
                </a:tc>
                <a:tc>
                  <a:txBody>
                    <a:bodyPr/>
                    <a:lstStyle/>
                    <a:p>
                      <a:pPr algn="l">
                        <a:lnSpc>
                          <a:spcPct val="100000"/>
                        </a:lnSpc>
                      </a:pPr>
                      <a:r>
                        <a:rPr lang="en-GB" sz="1400" noProof="0" dirty="0">
                          <a:latin typeface="+mn-lt"/>
                          <a:cs typeface="Arial" panose="020B0604020202020204" pitchFamily="34" charset="0"/>
                        </a:rPr>
                        <a:t>Difficult to control </a:t>
                      </a:r>
                    </a:p>
                  </a:txBody>
                  <a:tcPr anchor="ctr"/>
                </a:tc>
                <a:extLst>
                  <a:ext uri="{0D108BD9-81ED-4DB2-BD59-A6C34878D82A}">
                    <a16:rowId xmlns:a16="http://schemas.microsoft.com/office/drawing/2014/main" val="10001"/>
                  </a:ext>
                </a:extLst>
              </a:tr>
              <a:tr h="300154">
                <a:tc>
                  <a:txBody>
                    <a:bodyPr/>
                    <a:lstStyle/>
                    <a:p>
                      <a:pPr algn="l">
                        <a:lnSpc>
                          <a:spcPct val="100000"/>
                        </a:lnSpc>
                      </a:pPr>
                      <a:r>
                        <a:rPr lang="en-GB" sz="1400" noProof="0" dirty="0">
                          <a:latin typeface="+mn-lt"/>
                          <a:cs typeface="Arial" panose="020B0604020202020204" pitchFamily="34" charset="0"/>
                        </a:rPr>
                        <a:t>Quiet</a:t>
                      </a:r>
                    </a:p>
                  </a:txBody>
                  <a:tcPr anchor="ctr"/>
                </a:tc>
                <a:tc>
                  <a:txBody>
                    <a:bodyPr/>
                    <a:lstStyle/>
                    <a:p>
                      <a:pPr algn="l">
                        <a:lnSpc>
                          <a:spcPct val="100000"/>
                        </a:lnSpc>
                      </a:pPr>
                      <a:r>
                        <a:rPr lang="en-GB" sz="1400" noProof="0" dirty="0">
                          <a:latin typeface="+mn-lt"/>
                          <a:cs typeface="Arial" panose="020B0604020202020204" pitchFamily="34" charset="0"/>
                        </a:rPr>
                        <a:t>Kitchen without VHR</a:t>
                      </a:r>
                    </a:p>
                  </a:txBody>
                  <a:tcPr anchor="ctr"/>
                </a:tc>
                <a:extLst>
                  <a:ext uri="{0D108BD9-81ED-4DB2-BD59-A6C34878D82A}">
                    <a16:rowId xmlns:a16="http://schemas.microsoft.com/office/drawing/2014/main" val="10002"/>
                  </a:ext>
                </a:extLst>
              </a:tr>
              <a:tr h="300154">
                <a:tc>
                  <a:txBody>
                    <a:bodyPr/>
                    <a:lstStyle/>
                    <a:p>
                      <a:pPr algn="l">
                        <a:lnSpc>
                          <a:spcPct val="100000"/>
                        </a:lnSpc>
                      </a:pPr>
                      <a:r>
                        <a:rPr lang="et-EE" sz="1400" noProof="0" dirty="0">
                          <a:latin typeface="+mn-lt"/>
                          <a:cs typeface="Arial" panose="020B0604020202020204" pitchFamily="34" charset="0"/>
                        </a:rPr>
                        <a:t>L</a:t>
                      </a:r>
                      <a:r>
                        <a:rPr lang="en-US" sz="1400" noProof="0" dirty="0" err="1">
                          <a:latin typeface="+mn-lt"/>
                          <a:cs typeface="Arial" panose="020B0604020202020204" pitchFamily="34" charset="0"/>
                        </a:rPr>
                        <a:t>ess</a:t>
                      </a:r>
                      <a:r>
                        <a:rPr lang="en-US" sz="1400" noProof="0" dirty="0">
                          <a:latin typeface="+mn-lt"/>
                          <a:cs typeface="Arial" panose="020B0604020202020204" pitchFamily="34" charset="0"/>
                        </a:rPr>
                        <a:t> disturbance of the residents.</a:t>
                      </a:r>
                      <a:endParaRPr lang="en-GB" sz="1400" noProof="0" dirty="0">
                        <a:latin typeface="+mn-lt"/>
                        <a:cs typeface="Arial" panose="020B0604020202020204" pitchFamily="34" charset="0"/>
                      </a:endParaRPr>
                    </a:p>
                  </a:txBody>
                  <a:tcPr anchor="ctr"/>
                </a:tc>
                <a:tc>
                  <a:txBody>
                    <a:bodyPr/>
                    <a:lstStyle/>
                    <a:p>
                      <a:pPr algn="l">
                        <a:lnSpc>
                          <a:spcPct val="100000"/>
                        </a:lnSpc>
                      </a:pPr>
                      <a:endParaRPr lang="en-GB" sz="1400" noProof="0" dirty="0">
                        <a:latin typeface="+mn-lt"/>
                        <a:cs typeface="Arial" panose="020B0604020202020204" pitchFamily="34" charset="0"/>
                      </a:endParaRPr>
                    </a:p>
                  </a:txBody>
                  <a:tcPr anchor="ctr"/>
                </a:tc>
                <a:extLst>
                  <a:ext uri="{0D108BD9-81ED-4DB2-BD59-A6C34878D82A}">
                    <a16:rowId xmlns:a16="http://schemas.microsoft.com/office/drawing/2014/main" val="10003"/>
                  </a:ext>
                </a:extLst>
              </a:tr>
            </a:tbl>
          </a:graphicData>
        </a:graphic>
      </p:graphicFrame>
      <p:graphicFrame>
        <p:nvGraphicFramePr>
          <p:cNvPr id="11" name="Table 10">
            <a:extLst>
              <a:ext uri="{FF2B5EF4-FFF2-40B4-BE49-F238E27FC236}">
                <a16:creationId xmlns:a16="http://schemas.microsoft.com/office/drawing/2014/main" id="{1BAF39ED-A42B-4FA2-AAB2-A2C8E8AA13C3}"/>
              </a:ext>
            </a:extLst>
          </p:cNvPr>
          <p:cNvGraphicFramePr>
            <a:graphicFrameLocks noGrp="1"/>
          </p:cNvGraphicFramePr>
          <p:nvPr>
            <p:extLst>
              <p:ext uri="{D42A27DB-BD31-4B8C-83A1-F6EECF244321}">
                <p14:modId xmlns:p14="http://schemas.microsoft.com/office/powerpoint/2010/main" val="3004299201"/>
              </p:ext>
            </p:extLst>
          </p:nvPr>
        </p:nvGraphicFramePr>
        <p:xfrm>
          <a:off x="6720629" y="2704769"/>
          <a:ext cx="4633171" cy="1420416"/>
        </p:xfrm>
        <a:graphic>
          <a:graphicData uri="http://schemas.openxmlformats.org/drawingml/2006/table">
            <a:tbl>
              <a:tblPr firstRow="1" bandRow="1">
                <a:tableStyleId>{5C22544A-7EE6-4342-B048-85BDC9FD1C3A}</a:tableStyleId>
              </a:tblPr>
              <a:tblGrid>
                <a:gridCol w="2538723">
                  <a:extLst>
                    <a:ext uri="{9D8B030D-6E8A-4147-A177-3AD203B41FA5}">
                      <a16:colId xmlns:a16="http://schemas.microsoft.com/office/drawing/2014/main" val="20000"/>
                    </a:ext>
                  </a:extLst>
                </a:gridCol>
                <a:gridCol w="2094448">
                  <a:extLst>
                    <a:ext uri="{9D8B030D-6E8A-4147-A177-3AD203B41FA5}">
                      <a16:colId xmlns:a16="http://schemas.microsoft.com/office/drawing/2014/main" val="20001"/>
                    </a:ext>
                  </a:extLst>
                </a:gridCol>
              </a:tblGrid>
              <a:tr h="244740">
                <a:tc>
                  <a:txBody>
                    <a:bodyPr/>
                    <a:lstStyle/>
                    <a:p>
                      <a:pPr algn="ctr"/>
                      <a:r>
                        <a:rPr lang="en-GB" sz="1400" dirty="0">
                          <a:latin typeface="+mn-lt"/>
                          <a:cs typeface="Arial" panose="020B0604020202020204" pitchFamily="34" charset="0"/>
                        </a:rPr>
                        <a:t>pos.</a:t>
                      </a:r>
                    </a:p>
                  </a:txBody>
                  <a:tcPr anchor="ctr"/>
                </a:tc>
                <a:tc>
                  <a:txBody>
                    <a:bodyPr/>
                    <a:lstStyle/>
                    <a:p>
                      <a:pPr algn="ctr"/>
                      <a:r>
                        <a:rPr lang="en-GB" sz="1400" dirty="0" err="1">
                          <a:latin typeface="+mn-lt"/>
                          <a:cs typeface="Arial" panose="020B0604020202020204" pitchFamily="34" charset="0"/>
                        </a:rPr>
                        <a:t>neg</a:t>
                      </a:r>
                      <a:endParaRPr lang="en-GB" sz="1400" dirty="0">
                        <a:latin typeface="+mn-lt"/>
                        <a:cs typeface="Arial" panose="020B0604020202020204" pitchFamily="34" charset="0"/>
                      </a:endParaRPr>
                    </a:p>
                  </a:txBody>
                  <a:tcPr anchor="ctr"/>
                </a:tc>
                <a:extLst>
                  <a:ext uri="{0D108BD9-81ED-4DB2-BD59-A6C34878D82A}">
                    <a16:rowId xmlns:a16="http://schemas.microsoft.com/office/drawing/2014/main" val="10000"/>
                  </a:ext>
                </a:extLst>
              </a:tr>
              <a:tr h="244740">
                <a:tc>
                  <a:txBody>
                    <a:bodyPr/>
                    <a:lstStyle/>
                    <a:p>
                      <a:pPr marL="0" marR="0" indent="0" algn="l" defTabSz="872800" rtl="0" eaLnBrk="1" fontAlgn="auto" latinLnBrk="0" hangingPunct="1">
                        <a:lnSpc>
                          <a:spcPct val="100000"/>
                        </a:lnSpc>
                        <a:spcBef>
                          <a:spcPts val="0"/>
                        </a:spcBef>
                        <a:spcAft>
                          <a:spcPts val="0"/>
                        </a:spcAft>
                        <a:buClrTx/>
                        <a:buSzTx/>
                        <a:buFontTx/>
                        <a:buNone/>
                        <a:tabLst/>
                        <a:defRPr/>
                      </a:pPr>
                      <a:r>
                        <a:rPr lang="en-GB" sz="1400" dirty="0">
                          <a:latin typeface="+mn-lt"/>
                          <a:cs typeface="Arial" panose="020B0604020202020204" pitchFamily="34" charset="0"/>
                        </a:rPr>
                        <a:t>Advanced control</a:t>
                      </a:r>
                    </a:p>
                  </a:txBody>
                  <a:tcPr anchor="ctr"/>
                </a:tc>
                <a:tc>
                  <a:txBody>
                    <a:bodyPr/>
                    <a:lstStyle/>
                    <a:p>
                      <a:pPr marL="0" marR="0" indent="0" algn="l" defTabSz="872800" rtl="0" eaLnBrk="1" fontAlgn="auto" latinLnBrk="0" hangingPunct="1">
                        <a:lnSpc>
                          <a:spcPct val="100000"/>
                        </a:lnSpc>
                        <a:spcBef>
                          <a:spcPts val="0"/>
                        </a:spcBef>
                        <a:spcAft>
                          <a:spcPts val="0"/>
                        </a:spcAft>
                        <a:buClrTx/>
                        <a:buSzTx/>
                        <a:buFontTx/>
                        <a:buNone/>
                        <a:tabLst/>
                        <a:defRPr/>
                      </a:pPr>
                      <a:r>
                        <a:rPr lang="en-GB" sz="1400" dirty="0">
                          <a:latin typeface="+mn-lt"/>
                          <a:cs typeface="Arial" panose="020B0604020202020204" pitchFamily="34" charset="0"/>
                        </a:rPr>
                        <a:t>Risk for higher noise</a:t>
                      </a:r>
                    </a:p>
                  </a:txBody>
                  <a:tcPr anchor="ctr"/>
                </a:tc>
                <a:extLst>
                  <a:ext uri="{0D108BD9-81ED-4DB2-BD59-A6C34878D82A}">
                    <a16:rowId xmlns:a16="http://schemas.microsoft.com/office/drawing/2014/main" val="10001"/>
                  </a:ext>
                </a:extLst>
              </a:tr>
              <a:tr h="405408">
                <a:tc>
                  <a:txBody>
                    <a:bodyPr/>
                    <a:lstStyle/>
                    <a:p>
                      <a:pPr marL="0" marR="0" indent="0" algn="l" defTabSz="872800" rtl="0" eaLnBrk="1" fontAlgn="auto" latinLnBrk="0" hangingPunct="1">
                        <a:lnSpc>
                          <a:spcPct val="100000"/>
                        </a:lnSpc>
                        <a:spcBef>
                          <a:spcPts val="0"/>
                        </a:spcBef>
                        <a:spcAft>
                          <a:spcPts val="0"/>
                        </a:spcAft>
                        <a:buClrTx/>
                        <a:buSzTx/>
                        <a:buFontTx/>
                        <a:buNone/>
                        <a:tabLst/>
                        <a:defRPr/>
                      </a:pPr>
                      <a:r>
                        <a:rPr lang="en-GB" sz="1400" noProof="0" dirty="0">
                          <a:latin typeface="+mn-lt"/>
                          <a:cs typeface="Arial" panose="020B0604020202020204" pitchFamily="34" charset="0"/>
                        </a:rPr>
                        <a:t>Kitchen wit</a:t>
                      </a:r>
                      <a:r>
                        <a:rPr lang="et-EE" sz="1400" noProof="0" dirty="0">
                          <a:latin typeface="+mn-lt"/>
                          <a:cs typeface="Arial" panose="020B0604020202020204" pitchFamily="34" charset="0"/>
                        </a:rPr>
                        <a:t>h</a:t>
                      </a:r>
                      <a:r>
                        <a:rPr lang="en-GB" sz="1400" noProof="0" dirty="0">
                          <a:latin typeface="+mn-lt"/>
                          <a:cs typeface="Arial" panose="020B0604020202020204" pitchFamily="34" charset="0"/>
                        </a:rPr>
                        <a:t> VHR</a:t>
                      </a:r>
                      <a:endParaRPr lang="en-GB" sz="1400" dirty="0">
                        <a:latin typeface="+mn-lt"/>
                        <a:cs typeface="Arial" panose="020B0604020202020204" pitchFamily="34" charset="0"/>
                      </a:endParaRPr>
                    </a:p>
                  </a:txBody>
                  <a:tcPr anchor="ctr"/>
                </a:tc>
                <a:tc>
                  <a:txBody>
                    <a:bodyPr/>
                    <a:lstStyle/>
                    <a:p>
                      <a:r>
                        <a:rPr lang="et-EE" sz="1400" dirty="0" err="1">
                          <a:latin typeface="+mn-lt"/>
                          <a:cs typeface="Arial" panose="020B0604020202020204" pitchFamily="34" charset="0"/>
                        </a:rPr>
                        <a:t>More</a:t>
                      </a:r>
                      <a:r>
                        <a:rPr lang="et-EE" sz="1400" dirty="0">
                          <a:latin typeface="+mn-lt"/>
                          <a:cs typeface="Arial" panose="020B0604020202020204" pitchFamily="34" charset="0"/>
                        </a:rPr>
                        <a:t> </a:t>
                      </a:r>
                      <a:r>
                        <a:rPr lang="et-EE" sz="1400" dirty="0" err="1">
                          <a:latin typeface="+mn-lt"/>
                          <a:cs typeface="Arial" panose="020B0604020202020204" pitchFamily="34" charset="0"/>
                        </a:rPr>
                        <a:t>ducts</a:t>
                      </a:r>
                      <a:r>
                        <a:rPr lang="et-EE" sz="1400" dirty="0">
                          <a:latin typeface="+mn-lt"/>
                          <a:cs typeface="Arial" panose="020B0604020202020204" pitchFamily="34" charset="0"/>
                        </a:rPr>
                        <a:t> </a:t>
                      </a:r>
                      <a:r>
                        <a:rPr lang="et-EE" sz="1400" dirty="0" err="1">
                          <a:latin typeface="+mn-lt"/>
                          <a:cs typeface="Arial" panose="020B0604020202020204" pitchFamily="34" charset="0"/>
                        </a:rPr>
                        <a:t>in</a:t>
                      </a:r>
                      <a:r>
                        <a:rPr lang="et-EE" sz="1400" dirty="0">
                          <a:latin typeface="+mn-lt"/>
                          <a:cs typeface="Arial" panose="020B0604020202020204" pitchFamily="34" charset="0"/>
                        </a:rPr>
                        <a:t> </a:t>
                      </a:r>
                      <a:r>
                        <a:rPr lang="et-EE" sz="1400" dirty="0" err="1">
                          <a:latin typeface="+mn-lt"/>
                          <a:cs typeface="Arial" panose="020B0604020202020204" pitchFamily="34" charset="0"/>
                        </a:rPr>
                        <a:t>apartment</a:t>
                      </a:r>
                      <a:endParaRPr lang="en-GB" sz="1400" dirty="0">
                        <a:latin typeface="+mn-lt"/>
                        <a:cs typeface="Arial" panose="020B0604020202020204" pitchFamily="34" charset="0"/>
                      </a:endParaRPr>
                    </a:p>
                  </a:txBody>
                  <a:tcPr anchor="ctr"/>
                </a:tc>
                <a:extLst>
                  <a:ext uri="{0D108BD9-81ED-4DB2-BD59-A6C34878D82A}">
                    <a16:rowId xmlns:a16="http://schemas.microsoft.com/office/drawing/2014/main" val="10002"/>
                  </a:ext>
                </a:extLst>
              </a:tr>
              <a:tr h="405408">
                <a:tc>
                  <a:txBody>
                    <a:bodyPr/>
                    <a:lstStyle/>
                    <a:p>
                      <a:pPr marL="0" marR="0" indent="0" algn="l" defTabSz="872800" rtl="0" eaLnBrk="1" fontAlgn="auto" latinLnBrk="0" hangingPunct="1">
                        <a:lnSpc>
                          <a:spcPct val="100000"/>
                        </a:lnSpc>
                        <a:spcBef>
                          <a:spcPts val="0"/>
                        </a:spcBef>
                        <a:spcAft>
                          <a:spcPts val="0"/>
                        </a:spcAft>
                        <a:buClrTx/>
                        <a:buSzTx/>
                        <a:buFontTx/>
                        <a:buNone/>
                        <a:tabLst/>
                        <a:defRPr/>
                      </a:pPr>
                      <a:r>
                        <a:rPr lang="et-EE" sz="1400" dirty="0" err="1">
                          <a:latin typeface="+mn-lt"/>
                          <a:cs typeface="Arial" panose="020B0604020202020204" pitchFamily="34" charset="0"/>
                        </a:rPr>
                        <a:t>Higher</a:t>
                      </a:r>
                      <a:r>
                        <a:rPr lang="et-EE" sz="1400" dirty="0">
                          <a:latin typeface="+mn-lt"/>
                          <a:cs typeface="Arial" panose="020B0604020202020204" pitchFamily="34" charset="0"/>
                        </a:rPr>
                        <a:t> </a:t>
                      </a:r>
                      <a:r>
                        <a:rPr lang="et-EE" sz="1400" dirty="0" err="1">
                          <a:latin typeface="+mn-lt"/>
                          <a:cs typeface="Arial" panose="020B0604020202020204" pitchFamily="34" charset="0"/>
                        </a:rPr>
                        <a:t>efficency</a:t>
                      </a:r>
                      <a:r>
                        <a:rPr lang="et-EE" sz="1400" dirty="0">
                          <a:latin typeface="+mn-lt"/>
                          <a:cs typeface="Arial" panose="020B0604020202020204" pitchFamily="34" charset="0"/>
                        </a:rPr>
                        <a:t> </a:t>
                      </a:r>
                      <a:r>
                        <a:rPr lang="et-EE" sz="1400" dirty="0" err="1">
                          <a:latin typeface="+mn-lt"/>
                          <a:cs typeface="Arial" panose="020B0604020202020204" pitchFamily="34" charset="0"/>
                        </a:rPr>
                        <a:t>of</a:t>
                      </a:r>
                      <a:r>
                        <a:rPr lang="et-EE" sz="1400" baseline="0" dirty="0">
                          <a:latin typeface="+mn-lt"/>
                          <a:cs typeface="Arial" panose="020B0604020202020204" pitchFamily="34" charset="0"/>
                        </a:rPr>
                        <a:t> VHR</a:t>
                      </a:r>
                      <a:endParaRPr lang="en-GB" sz="1400" dirty="0">
                        <a:latin typeface="+mn-lt"/>
                        <a:cs typeface="Arial" panose="020B0604020202020204" pitchFamily="34" charset="0"/>
                      </a:endParaRPr>
                    </a:p>
                  </a:txBody>
                  <a:tcPr anchor="ctr"/>
                </a:tc>
                <a:tc>
                  <a:txBody>
                    <a:bodyPr/>
                    <a:lstStyle/>
                    <a:p>
                      <a:endParaRPr lang="en-GB" sz="1400" dirty="0">
                        <a:latin typeface="+mn-lt"/>
                        <a:cs typeface="Arial" panose="020B0604020202020204" pitchFamily="34" charset="0"/>
                      </a:endParaRPr>
                    </a:p>
                  </a:txBody>
                  <a:tcPr anchor="ct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68705282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xit" presetSubtype="0" fill="hold" nodeType="withEffect">
                                  <p:stCondLst>
                                    <p:cond delay="0"/>
                                  </p:stCondLst>
                                  <p:childTnLst>
                                    <p:set>
                                      <p:cBhvr>
                                        <p:cTn id="18" dur="1" fill="hold">
                                          <p:stCondLst>
                                            <p:cond delay="0"/>
                                          </p:stCondLst>
                                        </p:cTn>
                                        <p:tgtEl>
                                          <p:spTgt spid="6">
                                            <p:txEl>
                                              <p:pRg st="2" end="2"/>
                                            </p:txEl>
                                          </p:spTgt>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6">
                                            <p:txEl>
                                              <p:pRg st="3" end="3"/>
                                            </p:txEl>
                                          </p:spTgt>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6">
                                            <p:txEl>
                                              <p:pRg st="4" end="4"/>
                                            </p:txEl>
                                          </p:spTgt>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6">
                                            <p:txEl>
                                              <p:pRg st="6" end="6"/>
                                            </p:txEl>
                                          </p:spTgt>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6">
                                            <p:txEl>
                                              <p:pRg st="7" end="7"/>
                                            </p:txEl>
                                          </p:spTgt>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6">
                                            <p:txEl>
                                              <p:pRg st="8" end="8"/>
                                            </p:txEl>
                                          </p:spTgt>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nodeType="clickEffect">
                                  <p:stCondLst>
                                    <p:cond delay="0"/>
                                  </p:stCondLst>
                                  <p:childTnLst>
                                    <p:set>
                                      <p:cBhvr>
                                        <p:cTn id="32" dur="1" fill="hold">
                                          <p:stCondLst>
                                            <p:cond delay="0"/>
                                          </p:stCondLst>
                                        </p:cTn>
                                        <p:tgtEl>
                                          <p:spTgt spid="7"/>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9"/>
                                        </p:tgtEl>
                                        <p:attrNameLst>
                                          <p:attrName>style.visibility</p:attrName>
                                        </p:attrNameLst>
                                      </p:cBhvr>
                                      <p:to>
                                        <p:strVal val="hidden"/>
                                      </p:to>
                                    </p:set>
                                  </p:childTnLst>
                                </p:cTn>
                              </p:par>
                              <p:par>
                                <p:cTn id="35" presetID="1" presetClass="exit" presetSubtype="0" fill="hold" nodeType="withEffect">
                                  <p:stCondLst>
                                    <p:cond delay="0"/>
                                  </p:stCondLst>
                                  <p:childTnLst>
                                    <p:set>
                                      <p:cBhvr>
                                        <p:cTn id="36" dur="1" fill="hold">
                                          <p:stCondLst>
                                            <p:cond delay="0"/>
                                          </p:stCondLst>
                                        </p:cTn>
                                        <p:tgtEl>
                                          <p:spTgt spid="8"/>
                                        </p:tgtEl>
                                        <p:attrNameLst>
                                          <p:attrName>style.visibility</p:attrName>
                                        </p:attrNameLst>
                                      </p:cBhvr>
                                      <p:to>
                                        <p:strVal val="hidden"/>
                                      </p:to>
                                    </p:set>
                                  </p:childTnLst>
                                </p:cTn>
                              </p:par>
                              <p:par>
                                <p:cTn id="37" presetID="1" presetClass="entr" presetSubtype="0" fill="hold" nodeType="withEffect">
                                  <p:stCondLst>
                                    <p:cond delay="0"/>
                                  </p:stCondLst>
                                  <p:childTnLst>
                                    <p:set>
                                      <p:cBhvr>
                                        <p:cTn id="38" dur="1" fill="hold">
                                          <p:stCondLst>
                                            <p:cond delay="0"/>
                                          </p:stCondLst>
                                        </p:cTn>
                                        <p:tgtEl>
                                          <p:spTgt spid="6">
                                            <p:txEl>
                                              <p:pRg st="2" end="2"/>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6">
                                            <p:txEl>
                                              <p:pRg st="3" end="3"/>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6">
                                            <p:txEl>
                                              <p:pRg st="4" end="4"/>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6">
                                            <p:txEl>
                                              <p:pRg st="6" end="6"/>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6">
                                            <p:txEl>
                                              <p:pRg st="7" end="7"/>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6">
                                            <p:txEl>
                                              <p:pRg st="8" end="8"/>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0"/>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8563AB-6BE3-4D4E-AD9D-FAE79C6ED952}"/>
              </a:ext>
            </a:extLst>
          </p:cNvPr>
          <p:cNvSpPr>
            <a:spLocks noGrp="1"/>
          </p:cNvSpPr>
          <p:nvPr>
            <p:ph type="title"/>
          </p:nvPr>
        </p:nvSpPr>
        <p:spPr/>
        <p:txBody>
          <a:bodyPr/>
          <a:lstStyle/>
          <a:p>
            <a:r>
              <a:rPr lang="en-US" dirty="0" err="1"/>
              <a:t>Practicla</a:t>
            </a:r>
            <a:r>
              <a:rPr lang="en-US" dirty="0"/>
              <a:t> exercise </a:t>
            </a:r>
          </a:p>
        </p:txBody>
      </p:sp>
      <p:sp>
        <p:nvSpPr>
          <p:cNvPr id="3" name="Content Placeholder 2">
            <a:extLst>
              <a:ext uri="{FF2B5EF4-FFF2-40B4-BE49-F238E27FC236}">
                <a16:creationId xmlns:a16="http://schemas.microsoft.com/office/drawing/2014/main" id="{9B9218AA-A0C1-48D4-AB90-A86EC1C41048}"/>
              </a:ext>
            </a:extLst>
          </p:cNvPr>
          <p:cNvSpPr>
            <a:spLocks noGrp="1"/>
          </p:cNvSpPr>
          <p:nvPr>
            <p:ph idx="1"/>
          </p:nvPr>
        </p:nvSpPr>
        <p:spPr>
          <a:xfrm>
            <a:off x="838200" y="1772816"/>
            <a:ext cx="10515600" cy="4351338"/>
          </a:xfrm>
        </p:spPr>
        <p:txBody>
          <a:bodyPr>
            <a:normAutofit/>
          </a:bodyPr>
          <a:lstStyle/>
          <a:p>
            <a:pPr marL="0" indent="0">
              <a:buNone/>
            </a:pPr>
            <a:r>
              <a:rPr lang="en-US" sz="2400" dirty="0"/>
              <a:t>To choose, calculate and design ventilation systems for given building</a:t>
            </a:r>
            <a:r>
              <a:rPr lang="lv-LV" sz="2400" dirty="0"/>
              <a:t>:</a:t>
            </a:r>
          </a:p>
          <a:p>
            <a:pPr marL="1089025" indent="-236538"/>
            <a:r>
              <a:rPr lang="en-GB" sz="2200" dirty="0"/>
              <a:t>Determine the necessary ventilation rate for each premise</a:t>
            </a:r>
            <a:r>
              <a:rPr lang="lv-LV" sz="2200" dirty="0"/>
              <a:t>;</a:t>
            </a:r>
          </a:p>
          <a:p>
            <a:pPr marL="1089025" indent="-236538"/>
            <a:r>
              <a:rPr lang="en-GB" sz="2200" dirty="0"/>
              <a:t>Design the ventilation system;</a:t>
            </a:r>
          </a:p>
          <a:p>
            <a:pPr marL="1089025" indent="-236538"/>
            <a:r>
              <a:rPr lang="en-GB" sz="2200" dirty="0"/>
              <a:t>Make a rough cost estimate of designed system;</a:t>
            </a:r>
          </a:p>
          <a:p>
            <a:pPr marL="1089025" indent="-236538"/>
            <a:r>
              <a:rPr lang="en-GB" sz="2200" dirty="0"/>
              <a:t>Perform Life cycle cost analysis for chosen ventilation system.</a:t>
            </a:r>
            <a:endParaRPr lang="lv-LV" sz="2200" dirty="0"/>
          </a:p>
          <a:p>
            <a:pPr marL="1089025" indent="-236538"/>
            <a:endParaRPr lang="lv-LV" sz="2200" dirty="0"/>
          </a:p>
          <a:p>
            <a:pPr marL="0" indent="0"/>
            <a:r>
              <a:rPr lang="en-US" sz="2400" dirty="0"/>
              <a:t>Initial data:</a:t>
            </a:r>
          </a:p>
          <a:p>
            <a:pPr marL="457200" lvl="1" indent="0"/>
            <a:r>
              <a:rPr lang="en-US" sz="2200" dirty="0"/>
              <a:t>Building plans;</a:t>
            </a:r>
            <a:endParaRPr lang="lv-LV" sz="2200" dirty="0"/>
          </a:p>
          <a:p>
            <a:pPr marL="457200" lvl="1" indent="0"/>
            <a:r>
              <a:rPr lang="en-GB" sz="2200" dirty="0"/>
              <a:t>Location of building.</a:t>
            </a:r>
            <a:endParaRPr lang="lv-LV" sz="2200" dirty="0"/>
          </a:p>
          <a:p>
            <a:pPr marL="457200" lvl="1" indent="0">
              <a:buNone/>
            </a:pPr>
            <a:endParaRPr lang="lv-LV" sz="2200" dirty="0"/>
          </a:p>
        </p:txBody>
      </p:sp>
      <p:sp>
        <p:nvSpPr>
          <p:cNvPr id="4" name="Footer Placeholder 3">
            <a:extLst>
              <a:ext uri="{FF2B5EF4-FFF2-40B4-BE49-F238E27FC236}">
                <a16:creationId xmlns:a16="http://schemas.microsoft.com/office/drawing/2014/main" id="{79D1F982-1011-4C5F-B052-A23FA71C1628}"/>
              </a:ext>
            </a:extLst>
          </p:cNvPr>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3666083052"/>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33E821-B0AA-4ECE-9914-ABB01FBD1D28}"/>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id="{17B0E661-49D9-44BC-BEDF-DD24CD15435D}"/>
              </a:ext>
            </a:extLst>
          </p:cNvPr>
          <p:cNvSpPr>
            <a:spLocks noGrp="1"/>
          </p:cNvSpPr>
          <p:nvPr>
            <p:ph idx="1"/>
          </p:nvPr>
        </p:nvSpPr>
        <p:spPr>
          <a:xfrm>
            <a:off x="551384" y="1625426"/>
            <a:ext cx="10515600" cy="4895850"/>
          </a:xfrm>
        </p:spPr>
        <p:txBody>
          <a:bodyPr>
            <a:normAutofit lnSpcReduction="10000"/>
          </a:bodyPr>
          <a:lstStyle/>
          <a:p>
            <a:pPr algn="just"/>
            <a:r>
              <a:rPr lang="en-US" sz="2000" dirty="0"/>
              <a:t>As the buildings are built for people not to consume/save energy it is vitally important also for </a:t>
            </a:r>
            <a:r>
              <a:rPr lang="en-US" sz="2000" dirty="0" err="1"/>
              <a:t>nZEB</a:t>
            </a:r>
            <a:r>
              <a:rPr lang="en-US" sz="2000" dirty="0"/>
              <a:t> to provide comfortable and non-harmful indoor air parameters for occupants. This usually involves designing and installing various HVAC systems. Just in case of </a:t>
            </a:r>
            <a:r>
              <a:rPr lang="en-US" sz="2000" dirty="0" err="1"/>
              <a:t>nZEB</a:t>
            </a:r>
            <a:r>
              <a:rPr lang="en-US" sz="2000" dirty="0"/>
              <a:t> the added challenge of keeping the energy consumption as low as possible comes into play.</a:t>
            </a:r>
          </a:p>
          <a:p>
            <a:pPr algn="just"/>
            <a:r>
              <a:rPr lang="en-US" altLang="en-US" sz="2000" dirty="0"/>
              <a:t>The primary objective of this learning module is to give information and present study results on how to evaluate possible heating, ventilation and air-conditioning solutions for </a:t>
            </a:r>
            <a:r>
              <a:rPr lang="en-US" altLang="en-US" sz="2000" dirty="0" err="1"/>
              <a:t>nZEB</a:t>
            </a:r>
            <a:r>
              <a:rPr lang="en-US" altLang="en-US" sz="2000" dirty="0"/>
              <a:t> multi apartment buildings. </a:t>
            </a:r>
          </a:p>
          <a:p>
            <a:pPr algn="just"/>
            <a:r>
              <a:rPr lang="en-US" altLang="en-US" sz="2000" dirty="0"/>
              <a:t>In scope of this module technology inventory and review of all necessary components that are necessary to climatize the buildings will be evaluated. A specific focus will be paid to modular solutions. The design specifics of embedded ventilation ducts and modular energy unit will also analyzed. </a:t>
            </a:r>
          </a:p>
          <a:p>
            <a:pPr algn="just"/>
            <a:r>
              <a:rPr lang="en-US" altLang="en-US" sz="2000" dirty="0"/>
              <a:t>The ventilation norms and guidelines for MORE-CONENCT project countries will be compared and discussed. The module will summarize a brief overview of different ventilation systems advantages and disadvantages. It will provide comparison of installation and running costs for various ventilation solution for Latvian case study. </a:t>
            </a:r>
          </a:p>
          <a:p>
            <a:pPr algn="just"/>
            <a:r>
              <a:rPr lang="en-US" altLang="en-US" sz="2000" dirty="0"/>
              <a:t>After completing this module individuals will be able to choose ventilation strategy considering building type, technical conditions and user behavior. Also knowledge on duct sizing and selection of ventilation units will be obtained.</a:t>
            </a:r>
            <a:endParaRPr lang="en-US" sz="2000" dirty="0"/>
          </a:p>
        </p:txBody>
      </p:sp>
      <p:sp>
        <p:nvSpPr>
          <p:cNvPr id="4" name="Footer Placeholder 3">
            <a:extLst>
              <a:ext uri="{FF2B5EF4-FFF2-40B4-BE49-F238E27FC236}">
                <a16:creationId xmlns:a16="http://schemas.microsoft.com/office/drawing/2014/main" id="{CABEAFC8-3863-414F-A395-9260F490CA12}"/>
              </a:ext>
            </a:extLst>
          </p:cNvPr>
          <p:cNvSpPr>
            <a:spLocks noGrp="1"/>
          </p:cNvSpPr>
          <p:nvPr>
            <p:ph type="ftr" sz="quarter" idx="11"/>
          </p:nvPr>
        </p:nvSpPr>
        <p:spPr/>
        <p:txBody>
          <a:bodyPr/>
          <a:lstStyle/>
          <a:p>
            <a:endParaRPr lang="en-GB" dirty="0"/>
          </a:p>
        </p:txBody>
      </p:sp>
    </p:spTree>
    <p:extLst>
      <p:ext uri="{BB962C8B-B14F-4D97-AF65-F5344CB8AC3E}">
        <p14:creationId xmlns:p14="http://schemas.microsoft.com/office/powerpoint/2010/main" val="647778347"/>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51628-0488-42D8-B6FE-2EDDD9F390DA}"/>
              </a:ext>
            </a:extLst>
          </p:cNvPr>
          <p:cNvSpPr>
            <a:spLocks noGrp="1"/>
          </p:cNvSpPr>
          <p:nvPr>
            <p:ph type="title"/>
          </p:nvPr>
        </p:nvSpPr>
        <p:spPr/>
        <p:txBody>
          <a:bodyPr/>
          <a:lstStyle/>
          <a:p>
            <a:r>
              <a:rPr lang="en-GB" dirty="0"/>
              <a:t>Ventilation systems</a:t>
            </a:r>
          </a:p>
        </p:txBody>
      </p:sp>
      <p:sp>
        <p:nvSpPr>
          <p:cNvPr id="3" name="Content Placeholder 2">
            <a:extLst>
              <a:ext uri="{FF2B5EF4-FFF2-40B4-BE49-F238E27FC236}">
                <a16:creationId xmlns:a16="http://schemas.microsoft.com/office/drawing/2014/main" id="{D9348814-9874-42A8-B84F-C5DD0D613583}"/>
              </a:ext>
            </a:extLst>
          </p:cNvPr>
          <p:cNvSpPr>
            <a:spLocks noGrp="1"/>
          </p:cNvSpPr>
          <p:nvPr>
            <p:ph idx="1"/>
          </p:nvPr>
        </p:nvSpPr>
        <p:spPr/>
        <p:txBody>
          <a:bodyPr/>
          <a:lstStyle/>
          <a:p>
            <a:pPr marL="0" indent="0">
              <a:buNone/>
            </a:pPr>
            <a:r>
              <a:rPr lang="en-US" dirty="0"/>
              <a:t>Ventilation is one of the most complex systems as it has many possible solutions and variations. However it is one of the most important systems as it provides fresh air and in many cases is the main reason for bad IAQ and cause of Sick Building Syndrome.</a:t>
            </a:r>
          </a:p>
          <a:p>
            <a:pPr marL="0" indent="0">
              <a:buNone/>
            </a:pPr>
            <a:endParaRPr lang="en-US" dirty="0"/>
          </a:p>
          <a:p>
            <a:pPr marL="0" indent="0">
              <a:buNone/>
            </a:pPr>
            <a:r>
              <a:rPr lang="en-US" dirty="0"/>
              <a:t>The ventilation systems can be dived in three large groups according to types:</a:t>
            </a:r>
            <a:endParaRPr lang="en-GB" dirty="0"/>
          </a:p>
          <a:p>
            <a:pPr lvl="1"/>
            <a:r>
              <a:rPr lang="en-US" dirty="0"/>
              <a:t>natural ventilation,</a:t>
            </a:r>
            <a:endParaRPr lang="en-GB" dirty="0"/>
          </a:p>
          <a:p>
            <a:pPr lvl="1"/>
            <a:r>
              <a:rPr lang="en-US" dirty="0"/>
              <a:t>hybrid ventilation (mechanical exhaust ventilation),</a:t>
            </a:r>
            <a:endParaRPr lang="en-GB" dirty="0"/>
          </a:p>
          <a:p>
            <a:pPr lvl="1"/>
            <a:r>
              <a:rPr lang="en-US" dirty="0"/>
              <a:t>mechanical supply-exhaust ventilation</a:t>
            </a:r>
            <a:endParaRPr lang="en-GB" dirty="0"/>
          </a:p>
          <a:p>
            <a:pPr lvl="2"/>
            <a:r>
              <a:rPr lang="en-US" dirty="0"/>
              <a:t>Apartment based ventilation system</a:t>
            </a:r>
            <a:endParaRPr lang="en-GB" dirty="0"/>
          </a:p>
          <a:p>
            <a:pPr lvl="2"/>
            <a:r>
              <a:rPr lang="en-US" dirty="0"/>
              <a:t>Building based ventilation system</a:t>
            </a:r>
            <a:endParaRPr lang="en-GB" dirty="0"/>
          </a:p>
          <a:p>
            <a:endParaRPr lang="en-GB" dirty="0"/>
          </a:p>
        </p:txBody>
      </p:sp>
      <p:sp>
        <p:nvSpPr>
          <p:cNvPr id="4" name="Footer Placeholder 3">
            <a:extLst>
              <a:ext uri="{FF2B5EF4-FFF2-40B4-BE49-F238E27FC236}">
                <a16:creationId xmlns:a16="http://schemas.microsoft.com/office/drawing/2014/main" id="{1827A307-A0CF-449A-83D8-319FF0AB8BC6}"/>
              </a:ext>
            </a:extLst>
          </p:cNvPr>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803628097"/>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085EF0-6749-4ED6-AD08-B0CA8A96AF59}"/>
              </a:ext>
            </a:extLst>
          </p:cNvPr>
          <p:cNvSpPr>
            <a:spLocks noGrp="1"/>
          </p:cNvSpPr>
          <p:nvPr>
            <p:ph type="title"/>
          </p:nvPr>
        </p:nvSpPr>
        <p:spPr/>
        <p:txBody>
          <a:bodyPr/>
          <a:lstStyle/>
          <a:p>
            <a:r>
              <a:rPr lang="en-GB" dirty="0"/>
              <a:t>Learning tasks and methodology</a:t>
            </a:r>
          </a:p>
        </p:txBody>
      </p:sp>
      <p:sp>
        <p:nvSpPr>
          <p:cNvPr id="3" name="Content Placeholder 2">
            <a:extLst>
              <a:ext uri="{FF2B5EF4-FFF2-40B4-BE49-F238E27FC236}">
                <a16:creationId xmlns:a16="http://schemas.microsoft.com/office/drawing/2014/main" id="{D3323335-3E77-4456-BD7C-7E20AFCFC4CF}"/>
              </a:ext>
            </a:extLst>
          </p:cNvPr>
          <p:cNvSpPr>
            <a:spLocks noGrp="1"/>
          </p:cNvSpPr>
          <p:nvPr>
            <p:ph idx="1"/>
          </p:nvPr>
        </p:nvSpPr>
        <p:spPr/>
        <p:txBody>
          <a:bodyPr>
            <a:normAutofit lnSpcReduction="10000"/>
          </a:bodyPr>
          <a:lstStyle/>
          <a:p>
            <a:pPr>
              <a:lnSpc>
                <a:spcPct val="100000"/>
              </a:lnSpc>
            </a:pPr>
            <a:r>
              <a:rPr lang="lv-LV" dirty="0">
                <a:latin typeface="Dosis (Body)"/>
              </a:rPr>
              <a:t>T</a:t>
            </a:r>
            <a:r>
              <a:rPr lang="en-GB" dirty="0">
                <a:latin typeface="Dosis (Body)"/>
              </a:rPr>
              <a:t>o evaluate possible ventilation solutions for </a:t>
            </a:r>
            <a:r>
              <a:rPr lang="en-GB" dirty="0" err="1">
                <a:latin typeface="Dosis (Body)"/>
              </a:rPr>
              <a:t>nZEB</a:t>
            </a:r>
            <a:r>
              <a:rPr lang="en-GB" dirty="0">
                <a:latin typeface="Dosis (Body)"/>
              </a:rPr>
              <a:t> multi apartment buildings in three European </a:t>
            </a:r>
            <a:r>
              <a:rPr lang="en-GB" dirty="0" err="1">
                <a:latin typeface="Dosis (Body)"/>
              </a:rPr>
              <a:t>geoclusters</a:t>
            </a:r>
            <a:endParaRPr lang="lv-LV" dirty="0">
              <a:latin typeface="Dosis (Body)"/>
            </a:endParaRPr>
          </a:p>
          <a:p>
            <a:pPr>
              <a:lnSpc>
                <a:spcPct val="100000"/>
              </a:lnSpc>
            </a:pPr>
            <a:r>
              <a:rPr lang="lv-LV" dirty="0">
                <a:latin typeface="Dosis (Body)"/>
              </a:rPr>
              <a:t>To </a:t>
            </a:r>
            <a:r>
              <a:rPr lang="en-GB" dirty="0">
                <a:latin typeface="Dosis (Body)"/>
              </a:rPr>
              <a:t>perform</a:t>
            </a:r>
            <a:r>
              <a:rPr lang="lv-LV" dirty="0">
                <a:latin typeface="Dosis (Body)"/>
              </a:rPr>
              <a:t> </a:t>
            </a:r>
            <a:r>
              <a:rPr lang="en-GB" dirty="0">
                <a:latin typeface="Dosis (Body)"/>
              </a:rPr>
              <a:t>economic and technical comparison of different ventilation system</a:t>
            </a:r>
            <a:r>
              <a:rPr lang="lv-LV" dirty="0">
                <a:latin typeface="Dosis (Body)"/>
              </a:rPr>
              <a:t>s</a:t>
            </a:r>
          </a:p>
          <a:p>
            <a:pPr>
              <a:lnSpc>
                <a:spcPct val="100000"/>
              </a:lnSpc>
            </a:pPr>
            <a:r>
              <a:rPr lang="lv-LV" dirty="0">
                <a:latin typeface="Dosis (Body)"/>
              </a:rPr>
              <a:t>To</a:t>
            </a:r>
            <a:r>
              <a:rPr lang="en-GB" dirty="0">
                <a:latin typeface="Dosis (Body)"/>
              </a:rPr>
              <a:t> develop introduction of modular solutions and integration of ventilation ducts into external insulation</a:t>
            </a:r>
            <a:endParaRPr lang="lv-LV" dirty="0">
              <a:latin typeface="Dosis (Body)"/>
            </a:endParaRPr>
          </a:p>
          <a:p>
            <a:pPr marL="0" indent="0">
              <a:lnSpc>
                <a:spcPct val="100000"/>
              </a:lnSpc>
              <a:buNone/>
            </a:pPr>
            <a:endParaRPr lang="en-GB" dirty="0">
              <a:latin typeface="Dosis (Body)"/>
            </a:endParaRPr>
          </a:p>
          <a:p>
            <a:pPr marL="0" indent="0">
              <a:lnSpc>
                <a:spcPct val="100000"/>
              </a:lnSpc>
              <a:buNone/>
            </a:pPr>
            <a:endParaRPr lang="en-GB" dirty="0">
              <a:latin typeface="Dosis (Body)"/>
            </a:endParaRPr>
          </a:p>
          <a:p>
            <a:pPr lvl="0">
              <a:lnSpc>
                <a:spcPct val="100000"/>
              </a:lnSpc>
            </a:pPr>
            <a:r>
              <a:rPr lang="en-US" dirty="0">
                <a:latin typeface="Dosis (Body)"/>
              </a:rPr>
              <a:t>Determining the necessary ventilation air volumes in case of each country;</a:t>
            </a:r>
            <a:endParaRPr lang="lv-LV" dirty="0">
              <a:latin typeface="Dosis (Body)"/>
            </a:endParaRPr>
          </a:p>
          <a:p>
            <a:pPr lvl="0">
              <a:lnSpc>
                <a:spcPct val="100000"/>
              </a:lnSpc>
            </a:pPr>
            <a:r>
              <a:rPr lang="en-US" dirty="0">
                <a:latin typeface="Dosis (Body)"/>
              </a:rPr>
              <a:t>Designing most common ventilation system types for an apartment;</a:t>
            </a:r>
            <a:endParaRPr lang="lv-LV" dirty="0">
              <a:latin typeface="Dosis (Body)"/>
            </a:endParaRPr>
          </a:p>
          <a:p>
            <a:pPr lvl="0">
              <a:lnSpc>
                <a:spcPct val="100000"/>
              </a:lnSpc>
            </a:pPr>
            <a:r>
              <a:rPr lang="en-US" dirty="0">
                <a:latin typeface="Dosis (Body)"/>
              </a:rPr>
              <a:t>Estimating construction costs of ventilation system installing;</a:t>
            </a:r>
            <a:endParaRPr lang="lv-LV" dirty="0">
              <a:latin typeface="Dosis (Body)"/>
            </a:endParaRPr>
          </a:p>
          <a:p>
            <a:pPr lvl="0">
              <a:lnSpc>
                <a:spcPct val="100000"/>
              </a:lnSpc>
            </a:pPr>
            <a:r>
              <a:rPr lang="en-US" dirty="0">
                <a:latin typeface="Dosis (Body)"/>
              </a:rPr>
              <a:t>Calculating and comparing the life cycle costs of each ventilation system including maintenance, necessary electrical energy and necessary energy for heating;</a:t>
            </a:r>
            <a:endParaRPr lang="lv-LV" dirty="0">
              <a:latin typeface="Dosis (Body)"/>
            </a:endParaRPr>
          </a:p>
          <a:p>
            <a:pPr>
              <a:lnSpc>
                <a:spcPct val="100000"/>
              </a:lnSpc>
            </a:pPr>
            <a:r>
              <a:rPr lang="en-GB" dirty="0">
                <a:latin typeface="Dosis (Body)"/>
              </a:rPr>
              <a:t>Estimating practical solutions for integration of ventilation systems elements into limited technical space available in exiting post-war multi apartment buildings;</a:t>
            </a:r>
            <a:endParaRPr lang="lv-LV" dirty="0">
              <a:latin typeface="Dosis (Body)"/>
            </a:endParaRPr>
          </a:p>
          <a:p>
            <a:pPr marL="0" indent="0">
              <a:lnSpc>
                <a:spcPct val="100000"/>
              </a:lnSpc>
              <a:buNone/>
            </a:pPr>
            <a:endParaRPr lang="lv-LV" dirty="0">
              <a:latin typeface="Dosis (Body)"/>
            </a:endParaRPr>
          </a:p>
        </p:txBody>
      </p:sp>
      <p:sp>
        <p:nvSpPr>
          <p:cNvPr id="4" name="Footer Placeholder 3">
            <a:extLst>
              <a:ext uri="{FF2B5EF4-FFF2-40B4-BE49-F238E27FC236}">
                <a16:creationId xmlns:a16="http://schemas.microsoft.com/office/drawing/2014/main" id="{F02959DB-E2E2-4605-B6E7-414120D84C56}"/>
              </a:ext>
            </a:extLst>
          </p:cNvPr>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149905347"/>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52748-DB68-416C-A143-1F717B4A6301}"/>
              </a:ext>
            </a:extLst>
          </p:cNvPr>
          <p:cNvSpPr>
            <a:spLocks noGrp="1"/>
          </p:cNvSpPr>
          <p:nvPr>
            <p:ph type="title"/>
          </p:nvPr>
        </p:nvSpPr>
        <p:spPr/>
        <p:txBody>
          <a:bodyPr/>
          <a:lstStyle/>
          <a:p>
            <a:r>
              <a:rPr lang="lv-LV" dirty="0"/>
              <a:t>G</a:t>
            </a:r>
            <a:r>
              <a:rPr lang="en-GB" dirty="0" err="1"/>
              <a:t>eo</a:t>
            </a:r>
            <a:r>
              <a:rPr lang="en-GB" dirty="0"/>
              <a:t>-cluster</a:t>
            </a:r>
            <a:r>
              <a:rPr lang="lv-LV" dirty="0"/>
              <a:t> </a:t>
            </a:r>
            <a:r>
              <a:rPr lang="lv-LV" dirty="0" err="1"/>
              <a:t>concept</a:t>
            </a:r>
            <a:endParaRPr lang="en-GB" dirty="0"/>
          </a:p>
        </p:txBody>
      </p:sp>
      <p:sp>
        <p:nvSpPr>
          <p:cNvPr id="4" name="Footer Placeholder 3">
            <a:extLst>
              <a:ext uri="{FF2B5EF4-FFF2-40B4-BE49-F238E27FC236}">
                <a16:creationId xmlns:a16="http://schemas.microsoft.com/office/drawing/2014/main" id="{888D9EF4-5CB7-4FB5-8EB3-E918714E1B99}"/>
              </a:ext>
            </a:extLst>
          </p:cNvPr>
          <p:cNvSpPr>
            <a:spLocks noGrp="1"/>
          </p:cNvSpPr>
          <p:nvPr>
            <p:ph type="ftr" sz="quarter" idx="11"/>
          </p:nvPr>
        </p:nvSpPr>
        <p:spPr/>
        <p:txBody>
          <a:bodyPr/>
          <a:lstStyle/>
          <a:p>
            <a:endParaRPr lang="en-GB"/>
          </a:p>
        </p:txBody>
      </p:sp>
      <p:sp>
        <p:nvSpPr>
          <p:cNvPr id="5" name="Content Placeholder 3">
            <a:extLst>
              <a:ext uri="{FF2B5EF4-FFF2-40B4-BE49-F238E27FC236}">
                <a16:creationId xmlns:a16="http://schemas.microsoft.com/office/drawing/2014/main" id="{F9076B6D-40F0-458C-B875-C0A1A8291E9A}"/>
              </a:ext>
            </a:extLst>
          </p:cNvPr>
          <p:cNvSpPr txBox="1">
            <a:spLocks/>
          </p:cNvSpPr>
          <p:nvPr/>
        </p:nvSpPr>
        <p:spPr>
          <a:xfrm>
            <a:off x="479376" y="1772816"/>
            <a:ext cx="4320480" cy="434336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Font typeface="Arial" panose="020B0604020202020204" pitchFamily="34" charset="0"/>
              <a:buNone/>
            </a:pPr>
            <a:r>
              <a:rPr lang="lv-LV" dirty="0"/>
              <a:t>G</a:t>
            </a:r>
            <a:r>
              <a:rPr lang="en-GB" dirty="0" err="1"/>
              <a:t>eo</a:t>
            </a:r>
            <a:r>
              <a:rPr lang="en-GB" dirty="0"/>
              <a:t>-cluster concept illustrates trans-national areas where strong similarities are found in terms of climate, culture, construction typologies and other factors. During this paper the focus will be on GC 1 represented by Denmark, GC2 represented by Estonia and Latvia and GC4 represented by Portugal.</a:t>
            </a:r>
            <a:endParaRPr lang="lv-LV" dirty="0"/>
          </a:p>
        </p:txBody>
      </p:sp>
      <p:pic>
        <p:nvPicPr>
          <p:cNvPr id="6" name="Picture 5">
            <a:extLst>
              <a:ext uri="{FF2B5EF4-FFF2-40B4-BE49-F238E27FC236}">
                <a16:creationId xmlns:a16="http://schemas.microsoft.com/office/drawing/2014/main" id="{BA307365-4955-4F40-835B-92E48FB3B351}"/>
              </a:ext>
            </a:extLst>
          </p:cNvPr>
          <p:cNvPicPr/>
          <p:nvPr/>
        </p:nvPicPr>
        <p:blipFill rotWithShape="1">
          <a:blip r:embed="rId2" cstate="print">
            <a:extLst>
              <a:ext uri="{28A0092B-C50C-407E-A947-70E740481C1C}">
                <a14:useLocalDpi xmlns:a14="http://schemas.microsoft.com/office/drawing/2010/main" val="0"/>
              </a:ext>
            </a:extLst>
          </a:blip>
          <a:srcRect t="5881"/>
          <a:stretch/>
        </p:blipFill>
        <p:spPr bwMode="auto">
          <a:xfrm>
            <a:off x="5087888" y="1477301"/>
            <a:ext cx="5911329" cy="4343365"/>
          </a:xfrm>
          <a:prstGeom prst="rect">
            <a:avLst/>
          </a:prstGeom>
          <a:noFill/>
          <a:ln>
            <a:noFill/>
          </a:ln>
          <a:extLst>
            <a:ext uri="{53640926-AAD7-44D8-BBD7-CCE9431645EC}">
              <a14:shadowObscured xmlns:a14="http://schemas.microsoft.com/office/drawing/2010/main"/>
            </a:ext>
          </a:extLst>
        </p:spPr>
      </p:pic>
      <p:sp>
        <p:nvSpPr>
          <p:cNvPr id="7" name="Rectangle 6">
            <a:extLst>
              <a:ext uri="{FF2B5EF4-FFF2-40B4-BE49-F238E27FC236}">
                <a16:creationId xmlns:a16="http://schemas.microsoft.com/office/drawing/2014/main" id="{22BF2456-6B93-406F-970C-28D692E811DD}"/>
              </a:ext>
            </a:extLst>
          </p:cNvPr>
          <p:cNvSpPr/>
          <p:nvPr/>
        </p:nvSpPr>
        <p:spPr>
          <a:xfrm>
            <a:off x="5807968" y="5970206"/>
            <a:ext cx="4891913" cy="236603"/>
          </a:xfrm>
          <a:prstGeom prst="rect">
            <a:avLst/>
          </a:prstGeom>
        </p:spPr>
        <p:txBody>
          <a:bodyPr wrap="square">
            <a:spAutoFit/>
          </a:bodyPr>
          <a:lstStyle/>
          <a:p>
            <a:pPr algn="ctr">
              <a:lnSpc>
                <a:spcPts val="1000"/>
              </a:lnSpc>
              <a:spcBef>
                <a:spcPts val="1000"/>
              </a:spcBef>
              <a:spcAft>
                <a:spcPts val="1200"/>
              </a:spcAft>
            </a:pPr>
            <a:r>
              <a:rPr lang="en-US" sz="1600" dirty="0">
                <a:latin typeface="Times New Roman" panose="02020603050405020304" pitchFamily="18" charset="0"/>
                <a:ea typeface="SimSun" panose="02010600030101010101" pitchFamily="2" charset="-122"/>
              </a:rPr>
              <a:t>Fig. 1. EU H2020 MORE-CONNECT project geo-cluster</a:t>
            </a:r>
            <a:endParaRPr lang="lv-LV" sz="1600" dirty="0">
              <a:effectLst/>
              <a:latin typeface="Times New Roman" panose="02020603050405020304" pitchFamily="18" charset="0"/>
              <a:ea typeface="SimSun" panose="02010600030101010101" pitchFamily="2" charset="-122"/>
            </a:endParaRPr>
          </a:p>
        </p:txBody>
      </p:sp>
    </p:spTree>
    <p:extLst>
      <p:ext uri="{BB962C8B-B14F-4D97-AF65-F5344CB8AC3E}">
        <p14:creationId xmlns:p14="http://schemas.microsoft.com/office/powerpoint/2010/main" val="2136883144"/>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A496F1-39B4-4DE8-8BCC-489B2DAE6E04}"/>
              </a:ext>
            </a:extLst>
          </p:cNvPr>
          <p:cNvSpPr>
            <a:spLocks noGrp="1"/>
          </p:cNvSpPr>
          <p:nvPr>
            <p:ph type="title"/>
          </p:nvPr>
        </p:nvSpPr>
        <p:spPr/>
        <p:txBody>
          <a:bodyPr/>
          <a:lstStyle/>
          <a:p>
            <a:r>
              <a:rPr lang="en-US" dirty="0"/>
              <a:t>Ventilation air calculation</a:t>
            </a:r>
            <a:endParaRPr lang="en-GB" dirty="0"/>
          </a:p>
        </p:txBody>
      </p:sp>
      <p:sp>
        <p:nvSpPr>
          <p:cNvPr id="3" name="Content Placeholder 2">
            <a:extLst>
              <a:ext uri="{FF2B5EF4-FFF2-40B4-BE49-F238E27FC236}">
                <a16:creationId xmlns:a16="http://schemas.microsoft.com/office/drawing/2014/main" id="{1572F1D2-6A3E-48FE-9E08-6F57BA2303A4}"/>
              </a:ext>
            </a:extLst>
          </p:cNvPr>
          <p:cNvSpPr>
            <a:spLocks noGrp="1"/>
          </p:cNvSpPr>
          <p:nvPr>
            <p:ph idx="1"/>
          </p:nvPr>
        </p:nvSpPr>
        <p:spPr/>
        <p:txBody>
          <a:bodyPr/>
          <a:lstStyle/>
          <a:p>
            <a:endParaRPr lang="en-GB" dirty="0"/>
          </a:p>
        </p:txBody>
      </p:sp>
      <p:sp>
        <p:nvSpPr>
          <p:cNvPr id="4" name="Footer Placeholder 3">
            <a:extLst>
              <a:ext uri="{FF2B5EF4-FFF2-40B4-BE49-F238E27FC236}">
                <a16:creationId xmlns:a16="http://schemas.microsoft.com/office/drawing/2014/main" id="{15BA9062-DDAA-4831-B96B-ABB17ABB2B21}"/>
              </a:ext>
            </a:extLst>
          </p:cNvPr>
          <p:cNvSpPr>
            <a:spLocks noGrp="1"/>
          </p:cNvSpPr>
          <p:nvPr>
            <p:ph type="ftr" sz="quarter" idx="11"/>
          </p:nvPr>
        </p:nvSpPr>
        <p:spPr/>
        <p:txBody>
          <a:bodyPr/>
          <a:lstStyle/>
          <a:p>
            <a:endParaRPr lang="en-GB"/>
          </a:p>
        </p:txBody>
      </p:sp>
      <p:sp>
        <p:nvSpPr>
          <p:cNvPr id="9" name="Rectangle 8">
            <a:extLst>
              <a:ext uri="{FF2B5EF4-FFF2-40B4-BE49-F238E27FC236}">
                <a16:creationId xmlns:a16="http://schemas.microsoft.com/office/drawing/2014/main" id="{BF194D46-8DE3-44FD-A6F4-883A289BAC06}"/>
              </a:ext>
            </a:extLst>
          </p:cNvPr>
          <p:cNvSpPr/>
          <p:nvPr/>
        </p:nvSpPr>
        <p:spPr>
          <a:xfrm>
            <a:off x="1415480" y="1412665"/>
            <a:ext cx="7699247" cy="276999"/>
          </a:xfrm>
          <a:prstGeom prst="rect">
            <a:avLst/>
          </a:prstGeom>
        </p:spPr>
        <p:txBody>
          <a:bodyPr wrap="square">
            <a:spAutoFit/>
          </a:bodyPr>
          <a:lstStyle/>
          <a:p>
            <a:r>
              <a:rPr lang="en-US" sz="1200" dirty="0"/>
              <a:t>Table 1. Necessary residential ventilation airflow rates according to local regulations</a:t>
            </a:r>
            <a:endParaRPr lang="lv-LV" sz="1200" dirty="0"/>
          </a:p>
        </p:txBody>
      </p:sp>
      <p:graphicFrame>
        <p:nvGraphicFramePr>
          <p:cNvPr id="10" name="Table 9">
            <a:extLst>
              <a:ext uri="{FF2B5EF4-FFF2-40B4-BE49-F238E27FC236}">
                <a16:creationId xmlns:a16="http://schemas.microsoft.com/office/drawing/2014/main" id="{D482B4AF-09D1-4228-9647-1368B3EEBEF5}"/>
              </a:ext>
            </a:extLst>
          </p:cNvPr>
          <p:cNvGraphicFramePr>
            <a:graphicFrameLocks noGrp="1"/>
          </p:cNvGraphicFramePr>
          <p:nvPr>
            <p:extLst>
              <p:ext uri="{D42A27DB-BD31-4B8C-83A1-F6EECF244321}">
                <p14:modId xmlns:p14="http://schemas.microsoft.com/office/powerpoint/2010/main" val="4099904247"/>
              </p:ext>
            </p:extLst>
          </p:nvPr>
        </p:nvGraphicFramePr>
        <p:xfrm>
          <a:off x="479376" y="1689664"/>
          <a:ext cx="11089232" cy="4606780"/>
        </p:xfrm>
        <a:graphic>
          <a:graphicData uri="http://schemas.openxmlformats.org/drawingml/2006/table">
            <a:tbl>
              <a:tblPr firstRow="1" firstCol="1" bandRow="1">
                <a:tableStyleId>{5C22544A-7EE6-4342-B048-85BDC9FD1C3A}</a:tableStyleId>
              </a:tblPr>
              <a:tblGrid>
                <a:gridCol w="1557915">
                  <a:extLst>
                    <a:ext uri="{9D8B030D-6E8A-4147-A177-3AD203B41FA5}">
                      <a16:colId xmlns:a16="http://schemas.microsoft.com/office/drawing/2014/main" val="20000"/>
                    </a:ext>
                  </a:extLst>
                </a:gridCol>
                <a:gridCol w="1009254">
                  <a:extLst>
                    <a:ext uri="{9D8B030D-6E8A-4147-A177-3AD203B41FA5}">
                      <a16:colId xmlns:a16="http://schemas.microsoft.com/office/drawing/2014/main" val="20001"/>
                    </a:ext>
                  </a:extLst>
                </a:gridCol>
                <a:gridCol w="2140585">
                  <a:extLst>
                    <a:ext uri="{9D8B030D-6E8A-4147-A177-3AD203B41FA5}">
                      <a16:colId xmlns:a16="http://schemas.microsoft.com/office/drawing/2014/main" val="20002"/>
                    </a:ext>
                  </a:extLst>
                </a:gridCol>
                <a:gridCol w="2214168">
                  <a:extLst>
                    <a:ext uri="{9D8B030D-6E8A-4147-A177-3AD203B41FA5}">
                      <a16:colId xmlns:a16="http://schemas.microsoft.com/office/drawing/2014/main" val="20003"/>
                    </a:ext>
                  </a:extLst>
                </a:gridCol>
                <a:gridCol w="2083655">
                  <a:extLst>
                    <a:ext uri="{9D8B030D-6E8A-4147-A177-3AD203B41FA5}">
                      <a16:colId xmlns:a16="http://schemas.microsoft.com/office/drawing/2014/main" val="20004"/>
                    </a:ext>
                  </a:extLst>
                </a:gridCol>
                <a:gridCol w="2083655">
                  <a:extLst>
                    <a:ext uri="{9D8B030D-6E8A-4147-A177-3AD203B41FA5}">
                      <a16:colId xmlns:a16="http://schemas.microsoft.com/office/drawing/2014/main" val="20005"/>
                    </a:ext>
                  </a:extLst>
                </a:gridCol>
              </a:tblGrid>
              <a:tr h="241705">
                <a:tc rowSpan="3">
                  <a:txBody>
                    <a:bodyPr/>
                    <a:lstStyle/>
                    <a:p>
                      <a:pPr algn="ctr">
                        <a:lnSpc>
                          <a:spcPct val="100000"/>
                        </a:lnSpc>
                        <a:spcAft>
                          <a:spcPts val="0"/>
                        </a:spcAft>
                      </a:pPr>
                      <a:r>
                        <a:rPr lang="en-US" sz="1600" dirty="0">
                          <a:effectLst/>
                        </a:rPr>
                        <a:t>Room type</a:t>
                      </a:r>
                      <a:endParaRPr lang="lv-LV" sz="1600" dirty="0">
                        <a:effectLst/>
                        <a:latin typeface="Times New Roman" panose="02020603050405020304" pitchFamily="18" charset="0"/>
                        <a:ea typeface="SimSun" panose="02010600030101010101" pitchFamily="2" charset="-122"/>
                      </a:endParaRPr>
                    </a:p>
                  </a:txBody>
                  <a:tcPr marL="68580" marR="68580" marT="0" marB="0" anchor="ctr"/>
                </a:tc>
                <a:tc rowSpan="3">
                  <a:txBody>
                    <a:bodyPr/>
                    <a:lstStyle/>
                    <a:p>
                      <a:pPr algn="ctr">
                        <a:lnSpc>
                          <a:spcPct val="100000"/>
                        </a:lnSpc>
                        <a:spcAft>
                          <a:spcPts val="0"/>
                        </a:spcAft>
                      </a:pPr>
                      <a:r>
                        <a:rPr lang="en-US" sz="1600" dirty="0">
                          <a:effectLst/>
                        </a:rPr>
                        <a:t>Unit</a:t>
                      </a:r>
                      <a:endParaRPr lang="lv-LV" sz="1600" dirty="0">
                        <a:effectLst/>
                        <a:latin typeface="Times New Roman" panose="02020603050405020304" pitchFamily="18" charset="0"/>
                        <a:ea typeface="SimSun" panose="02010600030101010101" pitchFamily="2" charset="-122"/>
                      </a:endParaRPr>
                    </a:p>
                  </a:txBody>
                  <a:tcPr marL="68580" marR="68580" marT="0" marB="0" anchor="ctr"/>
                </a:tc>
                <a:tc gridSpan="4">
                  <a:txBody>
                    <a:bodyPr/>
                    <a:lstStyle/>
                    <a:p>
                      <a:pPr algn="ctr">
                        <a:lnSpc>
                          <a:spcPct val="100000"/>
                        </a:lnSpc>
                        <a:spcAft>
                          <a:spcPts val="0"/>
                        </a:spcAft>
                      </a:pPr>
                      <a:r>
                        <a:rPr lang="en-US" sz="1600" dirty="0">
                          <a:effectLst/>
                        </a:rPr>
                        <a:t>Geo-clusters and countries*</a:t>
                      </a:r>
                      <a:endParaRPr lang="lv-LV" sz="1600" dirty="0">
                        <a:effectLst/>
                        <a:latin typeface="Times New Roman" panose="02020603050405020304" pitchFamily="18" charset="0"/>
                        <a:ea typeface="SimSun" panose="02010600030101010101" pitchFamily="2" charset="-122"/>
                      </a:endParaRPr>
                    </a:p>
                  </a:txBody>
                  <a:tcPr marL="68580" marR="68580" marT="0" marB="0" anchor="ct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0"/>
                  </a:ext>
                </a:extLst>
              </a:tr>
              <a:tr h="241705">
                <a:tc vMerge="1">
                  <a:txBody>
                    <a:bodyPr/>
                    <a:lstStyle/>
                    <a:p>
                      <a:endParaRPr lang="en-GB"/>
                    </a:p>
                  </a:txBody>
                  <a:tcPr/>
                </a:tc>
                <a:tc vMerge="1">
                  <a:txBody>
                    <a:bodyPr/>
                    <a:lstStyle/>
                    <a:p>
                      <a:endParaRPr lang="en-GB"/>
                    </a:p>
                  </a:txBody>
                  <a:tcPr/>
                </a:tc>
                <a:tc>
                  <a:txBody>
                    <a:bodyPr/>
                    <a:lstStyle/>
                    <a:p>
                      <a:pPr algn="ctr">
                        <a:lnSpc>
                          <a:spcPct val="100000"/>
                        </a:lnSpc>
                        <a:spcAft>
                          <a:spcPts val="0"/>
                        </a:spcAft>
                      </a:pPr>
                      <a:r>
                        <a:rPr lang="en-US" sz="1600">
                          <a:effectLst/>
                        </a:rPr>
                        <a:t>GC1</a:t>
                      </a:r>
                      <a:endParaRPr lang="lv-LV" sz="1600">
                        <a:effectLst/>
                        <a:latin typeface="Times New Roman" panose="02020603050405020304" pitchFamily="18" charset="0"/>
                        <a:ea typeface="SimSun" panose="02010600030101010101" pitchFamily="2" charset="-122"/>
                      </a:endParaRPr>
                    </a:p>
                  </a:txBody>
                  <a:tcPr marL="68580" marR="68580" marT="0" marB="0" anchor="ctr"/>
                </a:tc>
                <a:tc>
                  <a:txBody>
                    <a:bodyPr/>
                    <a:lstStyle/>
                    <a:p>
                      <a:pPr algn="ctr">
                        <a:lnSpc>
                          <a:spcPct val="100000"/>
                        </a:lnSpc>
                        <a:spcAft>
                          <a:spcPts val="0"/>
                        </a:spcAft>
                      </a:pPr>
                      <a:r>
                        <a:rPr lang="en-US" sz="1600">
                          <a:effectLst/>
                        </a:rPr>
                        <a:t>GC2</a:t>
                      </a:r>
                      <a:endParaRPr lang="lv-LV" sz="1600">
                        <a:effectLst/>
                        <a:latin typeface="Times New Roman" panose="02020603050405020304" pitchFamily="18" charset="0"/>
                        <a:ea typeface="SimSun" panose="02010600030101010101" pitchFamily="2" charset="-122"/>
                      </a:endParaRPr>
                    </a:p>
                  </a:txBody>
                  <a:tcPr marL="68580" marR="68580" marT="0" marB="0" anchor="ctr"/>
                </a:tc>
                <a:tc>
                  <a:txBody>
                    <a:bodyPr/>
                    <a:lstStyle/>
                    <a:p>
                      <a:pPr algn="ctr">
                        <a:lnSpc>
                          <a:spcPct val="100000"/>
                        </a:lnSpc>
                        <a:spcAft>
                          <a:spcPts val="0"/>
                        </a:spcAft>
                      </a:pPr>
                      <a:r>
                        <a:rPr lang="en-US" sz="1600">
                          <a:effectLst/>
                        </a:rPr>
                        <a:t>GC2</a:t>
                      </a:r>
                      <a:endParaRPr lang="lv-LV" sz="1600">
                        <a:effectLst/>
                        <a:latin typeface="Times New Roman" panose="02020603050405020304" pitchFamily="18" charset="0"/>
                        <a:ea typeface="SimSun" panose="02010600030101010101" pitchFamily="2" charset="-122"/>
                      </a:endParaRPr>
                    </a:p>
                  </a:txBody>
                  <a:tcPr marL="68580" marR="68580" marT="0" marB="0" anchor="ctr"/>
                </a:tc>
                <a:tc>
                  <a:txBody>
                    <a:bodyPr/>
                    <a:lstStyle/>
                    <a:p>
                      <a:pPr algn="ctr">
                        <a:lnSpc>
                          <a:spcPct val="100000"/>
                        </a:lnSpc>
                        <a:spcAft>
                          <a:spcPts val="0"/>
                        </a:spcAft>
                      </a:pPr>
                      <a:r>
                        <a:rPr lang="en-US" sz="1600">
                          <a:effectLst/>
                        </a:rPr>
                        <a:t>GC4</a:t>
                      </a:r>
                      <a:endParaRPr lang="lv-LV" sz="1600">
                        <a:effectLst/>
                        <a:latin typeface="Times New Roman" panose="02020603050405020304" pitchFamily="18" charset="0"/>
                        <a:ea typeface="SimSun" panose="02010600030101010101" pitchFamily="2" charset="-122"/>
                      </a:endParaRPr>
                    </a:p>
                  </a:txBody>
                  <a:tcPr marL="68580" marR="68580" marT="0" marB="0" anchor="ctr"/>
                </a:tc>
                <a:extLst>
                  <a:ext uri="{0D108BD9-81ED-4DB2-BD59-A6C34878D82A}">
                    <a16:rowId xmlns:a16="http://schemas.microsoft.com/office/drawing/2014/main" val="10001"/>
                  </a:ext>
                </a:extLst>
              </a:tr>
              <a:tr h="246478">
                <a:tc vMerge="1">
                  <a:txBody>
                    <a:bodyPr/>
                    <a:lstStyle/>
                    <a:p>
                      <a:endParaRPr lang="en-GB"/>
                    </a:p>
                  </a:txBody>
                  <a:tcPr/>
                </a:tc>
                <a:tc vMerge="1">
                  <a:txBody>
                    <a:bodyPr/>
                    <a:lstStyle/>
                    <a:p>
                      <a:endParaRPr lang="en-GB"/>
                    </a:p>
                  </a:txBody>
                  <a:tcPr/>
                </a:tc>
                <a:tc>
                  <a:txBody>
                    <a:bodyPr/>
                    <a:lstStyle/>
                    <a:p>
                      <a:pPr algn="ctr">
                        <a:lnSpc>
                          <a:spcPct val="100000"/>
                        </a:lnSpc>
                        <a:spcAft>
                          <a:spcPts val="0"/>
                        </a:spcAft>
                      </a:pPr>
                      <a:r>
                        <a:rPr lang="en-US" sz="1600">
                          <a:effectLst/>
                        </a:rPr>
                        <a:t>Denmark</a:t>
                      </a:r>
                      <a:endParaRPr lang="lv-LV" sz="1600">
                        <a:effectLst/>
                        <a:latin typeface="Times New Roman" panose="02020603050405020304" pitchFamily="18" charset="0"/>
                        <a:ea typeface="SimSun" panose="02010600030101010101" pitchFamily="2" charset="-122"/>
                      </a:endParaRPr>
                    </a:p>
                  </a:txBody>
                  <a:tcPr marL="68580" marR="68580" marT="0" marB="0" anchor="ctr"/>
                </a:tc>
                <a:tc>
                  <a:txBody>
                    <a:bodyPr/>
                    <a:lstStyle/>
                    <a:p>
                      <a:pPr algn="ctr">
                        <a:lnSpc>
                          <a:spcPct val="100000"/>
                        </a:lnSpc>
                        <a:spcAft>
                          <a:spcPts val="0"/>
                        </a:spcAft>
                      </a:pPr>
                      <a:r>
                        <a:rPr lang="en-US" sz="1600">
                          <a:effectLst/>
                        </a:rPr>
                        <a:t>Estonia</a:t>
                      </a:r>
                      <a:endParaRPr lang="lv-LV" sz="1600">
                        <a:effectLst/>
                        <a:latin typeface="Times New Roman" panose="02020603050405020304" pitchFamily="18" charset="0"/>
                        <a:ea typeface="SimSun" panose="02010600030101010101" pitchFamily="2" charset="-122"/>
                      </a:endParaRPr>
                    </a:p>
                  </a:txBody>
                  <a:tcPr marL="68580" marR="68580" marT="0" marB="0" anchor="ctr"/>
                </a:tc>
                <a:tc>
                  <a:txBody>
                    <a:bodyPr/>
                    <a:lstStyle/>
                    <a:p>
                      <a:pPr algn="ctr">
                        <a:lnSpc>
                          <a:spcPct val="100000"/>
                        </a:lnSpc>
                        <a:spcAft>
                          <a:spcPts val="0"/>
                        </a:spcAft>
                      </a:pPr>
                      <a:r>
                        <a:rPr lang="en-US" sz="1600">
                          <a:effectLst/>
                        </a:rPr>
                        <a:t>Latvia</a:t>
                      </a:r>
                      <a:endParaRPr lang="lv-LV" sz="1600">
                        <a:effectLst/>
                        <a:latin typeface="Times New Roman" panose="02020603050405020304" pitchFamily="18" charset="0"/>
                        <a:ea typeface="SimSun" panose="02010600030101010101" pitchFamily="2" charset="-122"/>
                      </a:endParaRPr>
                    </a:p>
                  </a:txBody>
                  <a:tcPr marL="68580" marR="68580" marT="0" marB="0" anchor="ctr"/>
                </a:tc>
                <a:tc>
                  <a:txBody>
                    <a:bodyPr/>
                    <a:lstStyle/>
                    <a:p>
                      <a:pPr algn="ctr">
                        <a:lnSpc>
                          <a:spcPct val="100000"/>
                        </a:lnSpc>
                        <a:spcAft>
                          <a:spcPts val="0"/>
                        </a:spcAft>
                      </a:pPr>
                      <a:r>
                        <a:rPr lang="en-US" sz="1600">
                          <a:effectLst/>
                        </a:rPr>
                        <a:t>Portugal</a:t>
                      </a:r>
                      <a:endParaRPr lang="lv-LV" sz="1600">
                        <a:effectLst/>
                        <a:latin typeface="Times New Roman" panose="02020603050405020304" pitchFamily="18" charset="0"/>
                        <a:ea typeface="SimSun" panose="02010600030101010101" pitchFamily="2" charset="-122"/>
                      </a:endParaRPr>
                    </a:p>
                  </a:txBody>
                  <a:tcPr marL="68580" marR="68580" marT="0" marB="0" anchor="ctr"/>
                </a:tc>
                <a:extLst>
                  <a:ext uri="{0D108BD9-81ED-4DB2-BD59-A6C34878D82A}">
                    <a16:rowId xmlns:a16="http://schemas.microsoft.com/office/drawing/2014/main" val="10002"/>
                  </a:ext>
                </a:extLst>
              </a:tr>
              <a:tr h="241705">
                <a:tc>
                  <a:txBody>
                    <a:bodyPr/>
                    <a:lstStyle/>
                    <a:p>
                      <a:pPr>
                        <a:lnSpc>
                          <a:spcPct val="100000"/>
                        </a:lnSpc>
                        <a:spcAft>
                          <a:spcPts val="0"/>
                        </a:spcAft>
                      </a:pPr>
                      <a:r>
                        <a:rPr lang="en-US" sz="1600">
                          <a:effectLst/>
                        </a:rPr>
                        <a:t>Toilet</a:t>
                      </a:r>
                      <a:endParaRPr lang="lv-LV" sz="1600">
                        <a:effectLst/>
                        <a:latin typeface="Times New Roman" panose="02020603050405020304" pitchFamily="18" charset="0"/>
                        <a:ea typeface="SimSun" panose="02010600030101010101" pitchFamily="2" charset="-122"/>
                      </a:endParaRPr>
                    </a:p>
                  </a:txBody>
                  <a:tcPr marL="68580" marR="68580" marT="0" marB="0" anchor="ctr"/>
                </a:tc>
                <a:tc>
                  <a:txBody>
                    <a:bodyPr/>
                    <a:lstStyle/>
                    <a:p>
                      <a:pPr>
                        <a:lnSpc>
                          <a:spcPct val="100000"/>
                        </a:lnSpc>
                        <a:spcAft>
                          <a:spcPts val="0"/>
                        </a:spcAft>
                      </a:pPr>
                      <a:r>
                        <a:rPr lang="en-US" sz="1600">
                          <a:effectLst/>
                        </a:rPr>
                        <a:t>m</a:t>
                      </a:r>
                      <a:r>
                        <a:rPr lang="en-US" sz="1600" baseline="30000">
                          <a:effectLst/>
                        </a:rPr>
                        <a:t>3</a:t>
                      </a:r>
                      <a:r>
                        <a:rPr lang="en-US" sz="1600">
                          <a:effectLst/>
                        </a:rPr>
                        <a:t>/h</a:t>
                      </a:r>
                      <a:endParaRPr lang="lv-LV" sz="1600">
                        <a:effectLst/>
                        <a:latin typeface="Times New Roman" panose="02020603050405020304" pitchFamily="18" charset="0"/>
                        <a:ea typeface="SimSun" panose="02010600030101010101" pitchFamily="2" charset="-122"/>
                      </a:endParaRPr>
                    </a:p>
                  </a:txBody>
                  <a:tcPr marL="68580" marR="68580" marT="0" marB="0" anchor="ctr"/>
                </a:tc>
                <a:tc>
                  <a:txBody>
                    <a:bodyPr/>
                    <a:lstStyle/>
                    <a:p>
                      <a:pPr algn="ctr">
                        <a:lnSpc>
                          <a:spcPct val="100000"/>
                        </a:lnSpc>
                        <a:spcAft>
                          <a:spcPts val="0"/>
                        </a:spcAft>
                      </a:pPr>
                      <a:r>
                        <a:rPr lang="en-US" sz="1600">
                          <a:effectLst/>
                        </a:rPr>
                        <a:t>36</a:t>
                      </a:r>
                      <a:endParaRPr lang="lv-LV" sz="1600">
                        <a:effectLst/>
                        <a:latin typeface="Times New Roman" panose="02020603050405020304" pitchFamily="18" charset="0"/>
                        <a:ea typeface="SimSun" panose="02010600030101010101" pitchFamily="2" charset="-122"/>
                      </a:endParaRPr>
                    </a:p>
                  </a:txBody>
                  <a:tcPr marL="68580" marR="68580" marT="0" marB="0" anchor="ctr"/>
                </a:tc>
                <a:tc>
                  <a:txBody>
                    <a:bodyPr/>
                    <a:lstStyle/>
                    <a:p>
                      <a:pPr algn="ctr">
                        <a:lnSpc>
                          <a:spcPct val="100000"/>
                        </a:lnSpc>
                        <a:spcAft>
                          <a:spcPts val="0"/>
                        </a:spcAft>
                      </a:pPr>
                      <a:r>
                        <a:rPr lang="en-US" sz="1600">
                          <a:effectLst/>
                        </a:rPr>
                        <a:t>36</a:t>
                      </a:r>
                      <a:endParaRPr lang="lv-LV" sz="1600">
                        <a:effectLst/>
                        <a:latin typeface="Times New Roman" panose="02020603050405020304" pitchFamily="18" charset="0"/>
                        <a:ea typeface="SimSun" panose="02010600030101010101" pitchFamily="2" charset="-122"/>
                      </a:endParaRPr>
                    </a:p>
                  </a:txBody>
                  <a:tcPr marL="68580" marR="68580" marT="0" marB="0" anchor="ctr"/>
                </a:tc>
                <a:tc>
                  <a:txBody>
                    <a:bodyPr/>
                    <a:lstStyle/>
                    <a:p>
                      <a:pPr algn="ctr">
                        <a:lnSpc>
                          <a:spcPct val="100000"/>
                        </a:lnSpc>
                        <a:spcAft>
                          <a:spcPts val="0"/>
                        </a:spcAft>
                      </a:pPr>
                      <a:r>
                        <a:rPr lang="en-US" sz="1600">
                          <a:effectLst/>
                        </a:rPr>
                        <a:t>25</a:t>
                      </a:r>
                      <a:endParaRPr lang="lv-LV" sz="1600">
                        <a:effectLst/>
                        <a:latin typeface="Times New Roman" panose="02020603050405020304" pitchFamily="18" charset="0"/>
                        <a:ea typeface="SimSun" panose="02010600030101010101" pitchFamily="2" charset="-122"/>
                      </a:endParaRPr>
                    </a:p>
                  </a:txBody>
                  <a:tcPr marL="68580" marR="68580" marT="0" marB="0" anchor="ctr"/>
                </a:tc>
                <a:tc>
                  <a:txBody>
                    <a:bodyPr/>
                    <a:lstStyle/>
                    <a:p>
                      <a:pPr algn="ctr">
                        <a:lnSpc>
                          <a:spcPct val="100000"/>
                        </a:lnSpc>
                        <a:spcAft>
                          <a:spcPts val="0"/>
                        </a:spcAft>
                      </a:pPr>
                      <a:r>
                        <a:rPr lang="en-US" sz="1600">
                          <a:effectLst/>
                        </a:rPr>
                        <a:t>30 to 60</a:t>
                      </a:r>
                      <a:endParaRPr lang="lv-LV" sz="1600">
                        <a:effectLst/>
                        <a:latin typeface="Times New Roman" panose="02020603050405020304" pitchFamily="18" charset="0"/>
                        <a:ea typeface="SimSun" panose="02010600030101010101" pitchFamily="2" charset="-122"/>
                      </a:endParaRPr>
                    </a:p>
                  </a:txBody>
                  <a:tcPr marL="68580" marR="68580" marT="0" marB="0" anchor="ctr"/>
                </a:tc>
                <a:extLst>
                  <a:ext uri="{0D108BD9-81ED-4DB2-BD59-A6C34878D82A}">
                    <a16:rowId xmlns:a16="http://schemas.microsoft.com/office/drawing/2014/main" val="10003"/>
                  </a:ext>
                </a:extLst>
              </a:tr>
              <a:tr h="499795">
                <a:tc>
                  <a:txBody>
                    <a:bodyPr/>
                    <a:lstStyle/>
                    <a:p>
                      <a:pPr>
                        <a:lnSpc>
                          <a:spcPct val="100000"/>
                        </a:lnSpc>
                        <a:spcAft>
                          <a:spcPts val="0"/>
                        </a:spcAft>
                      </a:pPr>
                      <a:r>
                        <a:rPr lang="en-US" sz="1600">
                          <a:effectLst/>
                        </a:rPr>
                        <a:t>Bathroom with toilet</a:t>
                      </a:r>
                      <a:endParaRPr lang="lv-LV" sz="1600">
                        <a:effectLst/>
                        <a:latin typeface="Times New Roman" panose="02020603050405020304" pitchFamily="18" charset="0"/>
                        <a:ea typeface="SimSun" panose="02010600030101010101" pitchFamily="2" charset="-122"/>
                      </a:endParaRPr>
                    </a:p>
                  </a:txBody>
                  <a:tcPr marL="68580" marR="68580" marT="0" marB="0" anchor="ctr"/>
                </a:tc>
                <a:tc>
                  <a:txBody>
                    <a:bodyPr/>
                    <a:lstStyle/>
                    <a:p>
                      <a:pPr>
                        <a:lnSpc>
                          <a:spcPct val="100000"/>
                        </a:lnSpc>
                        <a:spcAft>
                          <a:spcPts val="0"/>
                        </a:spcAft>
                      </a:pPr>
                      <a:r>
                        <a:rPr lang="en-US" sz="1600" dirty="0">
                          <a:effectLst/>
                        </a:rPr>
                        <a:t>m</a:t>
                      </a:r>
                      <a:r>
                        <a:rPr lang="en-US" sz="1600" baseline="30000" dirty="0">
                          <a:effectLst/>
                        </a:rPr>
                        <a:t>3</a:t>
                      </a:r>
                      <a:r>
                        <a:rPr lang="en-US" sz="1600" dirty="0">
                          <a:effectLst/>
                        </a:rPr>
                        <a:t>/h</a:t>
                      </a:r>
                      <a:endParaRPr lang="lv-LV" sz="1600" dirty="0">
                        <a:effectLst/>
                        <a:latin typeface="Times New Roman" panose="02020603050405020304" pitchFamily="18" charset="0"/>
                        <a:ea typeface="SimSun" panose="02010600030101010101" pitchFamily="2" charset="-122"/>
                      </a:endParaRPr>
                    </a:p>
                  </a:txBody>
                  <a:tcPr marL="68580" marR="68580" marT="0" marB="0" anchor="ctr"/>
                </a:tc>
                <a:tc>
                  <a:txBody>
                    <a:bodyPr/>
                    <a:lstStyle/>
                    <a:p>
                      <a:pPr algn="ctr">
                        <a:lnSpc>
                          <a:spcPct val="100000"/>
                        </a:lnSpc>
                        <a:spcAft>
                          <a:spcPts val="0"/>
                        </a:spcAft>
                      </a:pPr>
                      <a:r>
                        <a:rPr lang="en-US" sz="1600" dirty="0">
                          <a:effectLst/>
                        </a:rPr>
                        <a:t>54</a:t>
                      </a:r>
                      <a:endParaRPr lang="lv-LV" sz="1600" dirty="0">
                        <a:effectLst/>
                        <a:latin typeface="Times New Roman" panose="02020603050405020304" pitchFamily="18" charset="0"/>
                        <a:ea typeface="SimSun" panose="02010600030101010101" pitchFamily="2" charset="-122"/>
                      </a:endParaRPr>
                    </a:p>
                  </a:txBody>
                  <a:tcPr marL="68580" marR="68580" marT="0" marB="0" anchor="ctr"/>
                </a:tc>
                <a:tc>
                  <a:txBody>
                    <a:bodyPr/>
                    <a:lstStyle/>
                    <a:p>
                      <a:pPr algn="ctr">
                        <a:lnSpc>
                          <a:spcPct val="100000"/>
                        </a:lnSpc>
                        <a:spcAft>
                          <a:spcPts val="0"/>
                        </a:spcAft>
                      </a:pPr>
                      <a:r>
                        <a:rPr lang="en-US" sz="1600">
                          <a:effectLst/>
                        </a:rPr>
                        <a:t>54</a:t>
                      </a:r>
                      <a:endParaRPr lang="lv-LV" sz="1600">
                        <a:effectLst/>
                        <a:latin typeface="Times New Roman" panose="02020603050405020304" pitchFamily="18" charset="0"/>
                        <a:ea typeface="SimSun" panose="02010600030101010101" pitchFamily="2" charset="-122"/>
                      </a:endParaRPr>
                    </a:p>
                  </a:txBody>
                  <a:tcPr marL="68580" marR="68580" marT="0" marB="0" anchor="ctr"/>
                </a:tc>
                <a:tc>
                  <a:txBody>
                    <a:bodyPr/>
                    <a:lstStyle/>
                    <a:p>
                      <a:pPr algn="ctr">
                        <a:lnSpc>
                          <a:spcPct val="100000"/>
                        </a:lnSpc>
                        <a:spcAft>
                          <a:spcPts val="0"/>
                        </a:spcAft>
                      </a:pPr>
                      <a:r>
                        <a:rPr lang="en-US" sz="1600">
                          <a:effectLst/>
                        </a:rPr>
                        <a:t>50</a:t>
                      </a:r>
                      <a:endParaRPr lang="lv-LV" sz="1600">
                        <a:effectLst/>
                        <a:latin typeface="Times New Roman" panose="02020603050405020304" pitchFamily="18" charset="0"/>
                        <a:ea typeface="SimSun" panose="02010600030101010101" pitchFamily="2" charset="-122"/>
                      </a:endParaRPr>
                    </a:p>
                  </a:txBody>
                  <a:tcPr marL="68580" marR="68580" marT="0" marB="0" anchor="ctr"/>
                </a:tc>
                <a:tc>
                  <a:txBody>
                    <a:bodyPr/>
                    <a:lstStyle/>
                    <a:p>
                      <a:pPr algn="ctr">
                        <a:lnSpc>
                          <a:spcPct val="100000"/>
                        </a:lnSpc>
                        <a:spcAft>
                          <a:spcPts val="0"/>
                        </a:spcAft>
                      </a:pPr>
                      <a:r>
                        <a:rPr lang="en-US" sz="1600">
                          <a:effectLst/>
                        </a:rPr>
                        <a:t>45 to 90</a:t>
                      </a:r>
                      <a:endParaRPr lang="lv-LV" sz="1600">
                        <a:effectLst/>
                        <a:latin typeface="Times New Roman" panose="02020603050405020304" pitchFamily="18" charset="0"/>
                        <a:ea typeface="SimSun" panose="02010600030101010101" pitchFamily="2" charset="-122"/>
                      </a:endParaRPr>
                    </a:p>
                  </a:txBody>
                  <a:tcPr marL="68580" marR="68580" marT="0" marB="0" anchor="ctr"/>
                </a:tc>
                <a:extLst>
                  <a:ext uri="{0D108BD9-81ED-4DB2-BD59-A6C34878D82A}">
                    <a16:rowId xmlns:a16="http://schemas.microsoft.com/office/drawing/2014/main" val="10004"/>
                  </a:ext>
                </a:extLst>
              </a:tr>
              <a:tr h="435903">
                <a:tc>
                  <a:txBody>
                    <a:bodyPr/>
                    <a:lstStyle/>
                    <a:p>
                      <a:pPr>
                        <a:lnSpc>
                          <a:spcPct val="100000"/>
                        </a:lnSpc>
                        <a:spcAft>
                          <a:spcPts val="0"/>
                        </a:spcAft>
                      </a:pPr>
                      <a:r>
                        <a:rPr lang="en-US" sz="1600">
                          <a:effectLst/>
                        </a:rPr>
                        <a:t>Staircases</a:t>
                      </a:r>
                      <a:endParaRPr lang="lv-LV" sz="1600">
                        <a:effectLst/>
                        <a:latin typeface="Times New Roman" panose="02020603050405020304" pitchFamily="18" charset="0"/>
                        <a:ea typeface="SimSun" panose="02010600030101010101" pitchFamily="2" charset="-122"/>
                      </a:endParaRPr>
                    </a:p>
                  </a:txBody>
                  <a:tcPr marL="68580" marR="68580" marT="0" marB="0" anchor="ctr"/>
                </a:tc>
                <a:tc>
                  <a:txBody>
                    <a:bodyPr/>
                    <a:lstStyle/>
                    <a:p>
                      <a:pPr>
                        <a:lnSpc>
                          <a:spcPct val="100000"/>
                        </a:lnSpc>
                        <a:spcAft>
                          <a:spcPts val="0"/>
                        </a:spcAft>
                      </a:pPr>
                      <a:r>
                        <a:rPr lang="en-US" sz="1600">
                          <a:effectLst/>
                        </a:rPr>
                        <a:t>m</a:t>
                      </a:r>
                      <a:r>
                        <a:rPr lang="en-US" sz="1600" baseline="30000">
                          <a:effectLst/>
                        </a:rPr>
                        <a:t>3</a:t>
                      </a:r>
                      <a:r>
                        <a:rPr lang="en-US" sz="1600">
                          <a:effectLst/>
                        </a:rPr>
                        <a:t>/(h·m</a:t>
                      </a:r>
                      <a:r>
                        <a:rPr lang="en-US" sz="1600" baseline="30000">
                          <a:effectLst/>
                        </a:rPr>
                        <a:t>2</a:t>
                      </a:r>
                      <a:r>
                        <a:rPr lang="en-US" sz="1600">
                          <a:effectLst/>
                        </a:rPr>
                        <a:t>)</a:t>
                      </a:r>
                      <a:endParaRPr lang="lv-LV" sz="1600">
                        <a:effectLst/>
                        <a:latin typeface="Times New Roman" panose="02020603050405020304" pitchFamily="18" charset="0"/>
                        <a:ea typeface="SimSun" panose="02010600030101010101" pitchFamily="2" charset="-122"/>
                      </a:endParaRPr>
                    </a:p>
                  </a:txBody>
                  <a:tcPr marL="68580" marR="68580" marT="0" marB="0" anchor="ctr"/>
                </a:tc>
                <a:tc>
                  <a:txBody>
                    <a:bodyPr/>
                    <a:lstStyle/>
                    <a:p>
                      <a:pPr algn="ctr">
                        <a:lnSpc>
                          <a:spcPct val="100000"/>
                        </a:lnSpc>
                        <a:spcAft>
                          <a:spcPts val="0"/>
                        </a:spcAft>
                      </a:pPr>
                      <a:r>
                        <a:rPr lang="en-US" sz="1600">
                          <a:effectLst/>
                        </a:rPr>
                        <a:t>1.08</a:t>
                      </a:r>
                      <a:endParaRPr lang="lv-LV" sz="1600">
                        <a:effectLst/>
                        <a:latin typeface="Times New Roman" panose="02020603050405020304" pitchFamily="18" charset="0"/>
                        <a:ea typeface="SimSun" panose="02010600030101010101" pitchFamily="2" charset="-122"/>
                      </a:endParaRPr>
                    </a:p>
                  </a:txBody>
                  <a:tcPr marL="68580" marR="68580" marT="0" marB="0" anchor="ctr"/>
                </a:tc>
                <a:tc>
                  <a:txBody>
                    <a:bodyPr/>
                    <a:lstStyle/>
                    <a:p>
                      <a:pPr algn="ctr">
                        <a:lnSpc>
                          <a:spcPct val="100000"/>
                        </a:lnSpc>
                        <a:spcAft>
                          <a:spcPts val="0"/>
                        </a:spcAft>
                      </a:pPr>
                      <a:r>
                        <a:rPr lang="en-US" sz="1600">
                          <a:effectLst/>
                        </a:rPr>
                        <a:t>1.25</a:t>
                      </a:r>
                      <a:endParaRPr lang="lv-LV" sz="1600">
                        <a:effectLst/>
                        <a:latin typeface="Times New Roman" panose="02020603050405020304" pitchFamily="18" charset="0"/>
                        <a:ea typeface="SimSun" panose="02010600030101010101" pitchFamily="2" charset="-122"/>
                      </a:endParaRPr>
                    </a:p>
                  </a:txBody>
                  <a:tcPr marL="68580" marR="68580" marT="0" marB="0" anchor="ctr"/>
                </a:tc>
                <a:tc>
                  <a:txBody>
                    <a:bodyPr/>
                    <a:lstStyle/>
                    <a:p>
                      <a:pPr algn="ctr">
                        <a:lnSpc>
                          <a:spcPct val="100000"/>
                        </a:lnSpc>
                        <a:spcAft>
                          <a:spcPts val="0"/>
                        </a:spcAft>
                      </a:pPr>
                      <a:r>
                        <a:rPr lang="en-US" sz="1600">
                          <a:effectLst/>
                        </a:rPr>
                        <a:t>1</a:t>
                      </a:r>
                      <a:endParaRPr lang="lv-LV" sz="1600">
                        <a:effectLst/>
                        <a:latin typeface="Times New Roman" panose="02020603050405020304" pitchFamily="18" charset="0"/>
                        <a:ea typeface="SimSun" panose="02010600030101010101" pitchFamily="2" charset="-122"/>
                      </a:endParaRPr>
                    </a:p>
                  </a:txBody>
                  <a:tcPr marL="68580" marR="68580" marT="0" marB="0" anchor="ctr"/>
                </a:tc>
                <a:tc>
                  <a:txBody>
                    <a:bodyPr/>
                    <a:lstStyle/>
                    <a:p>
                      <a:pPr algn="ctr">
                        <a:lnSpc>
                          <a:spcPct val="100000"/>
                        </a:lnSpc>
                        <a:spcAft>
                          <a:spcPts val="0"/>
                        </a:spcAft>
                      </a:pPr>
                      <a:r>
                        <a:rPr lang="en-US" sz="1600">
                          <a:effectLst/>
                        </a:rPr>
                        <a:t>n/a</a:t>
                      </a:r>
                      <a:endParaRPr lang="lv-LV" sz="1600">
                        <a:effectLst/>
                        <a:latin typeface="Times New Roman" panose="02020603050405020304" pitchFamily="18" charset="0"/>
                        <a:ea typeface="SimSun" panose="02010600030101010101" pitchFamily="2" charset="-122"/>
                      </a:endParaRPr>
                    </a:p>
                  </a:txBody>
                  <a:tcPr marL="68580" marR="68580" marT="0" marB="0" anchor="ctr"/>
                </a:tc>
                <a:extLst>
                  <a:ext uri="{0D108BD9-81ED-4DB2-BD59-A6C34878D82A}">
                    <a16:rowId xmlns:a16="http://schemas.microsoft.com/office/drawing/2014/main" val="10005"/>
                  </a:ext>
                </a:extLst>
              </a:tr>
              <a:tr h="653855">
                <a:tc>
                  <a:txBody>
                    <a:bodyPr/>
                    <a:lstStyle/>
                    <a:p>
                      <a:pPr>
                        <a:lnSpc>
                          <a:spcPct val="100000"/>
                        </a:lnSpc>
                        <a:spcAft>
                          <a:spcPts val="0"/>
                        </a:spcAft>
                      </a:pPr>
                      <a:r>
                        <a:rPr lang="en-US" sz="1600" dirty="0">
                          <a:effectLst/>
                        </a:rPr>
                        <a:t>Bedroom</a:t>
                      </a:r>
                      <a:endParaRPr lang="lv-LV" sz="1600" dirty="0">
                        <a:effectLst/>
                        <a:latin typeface="Times New Roman" panose="02020603050405020304" pitchFamily="18" charset="0"/>
                        <a:ea typeface="SimSun" panose="02010600030101010101" pitchFamily="2" charset="-122"/>
                      </a:endParaRPr>
                    </a:p>
                  </a:txBody>
                  <a:tcPr marL="68580" marR="68580" marT="0" marB="0" anchor="ctr"/>
                </a:tc>
                <a:tc>
                  <a:txBody>
                    <a:bodyPr/>
                    <a:lstStyle/>
                    <a:p>
                      <a:pPr>
                        <a:lnSpc>
                          <a:spcPct val="100000"/>
                        </a:lnSpc>
                        <a:spcAft>
                          <a:spcPts val="0"/>
                        </a:spcAft>
                      </a:pPr>
                      <a:r>
                        <a:rPr lang="en-US" sz="1600">
                          <a:effectLst/>
                        </a:rPr>
                        <a:t>m</a:t>
                      </a:r>
                      <a:r>
                        <a:rPr lang="en-US" sz="1600" baseline="30000">
                          <a:effectLst/>
                        </a:rPr>
                        <a:t>3</a:t>
                      </a:r>
                      <a:r>
                        <a:rPr lang="en-US" sz="1600">
                          <a:effectLst/>
                        </a:rPr>
                        <a:t>/(h·m</a:t>
                      </a:r>
                      <a:r>
                        <a:rPr lang="en-US" sz="1600" baseline="30000">
                          <a:effectLst/>
                        </a:rPr>
                        <a:t>2</a:t>
                      </a:r>
                      <a:r>
                        <a:rPr lang="en-US" sz="1600">
                          <a:effectLst/>
                        </a:rPr>
                        <a:t>)</a:t>
                      </a:r>
                      <a:endParaRPr lang="lv-LV" sz="1600">
                        <a:effectLst/>
                        <a:latin typeface="Times New Roman" panose="02020603050405020304" pitchFamily="18" charset="0"/>
                        <a:ea typeface="SimSun" panose="02010600030101010101" pitchFamily="2" charset="-122"/>
                      </a:endParaRPr>
                    </a:p>
                  </a:txBody>
                  <a:tcPr marL="68580" marR="68580" marT="0" marB="0" anchor="ctr"/>
                </a:tc>
                <a:tc>
                  <a:txBody>
                    <a:bodyPr/>
                    <a:lstStyle/>
                    <a:p>
                      <a:pPr algn="ctr">
                        <a:lnSpc>
                          <a:spcPct val="100000"/>
                        </a:lnSpc>
                        <a:spcAft>
                          <a:spcPts val="0"/>
                        </a:spcAft>
                      </a:pPr>
                      <a:r>
                        <a:rPr lang="en-US" sz="1600">
                          <a:effectLst/>
                        </a:rPr>
                        <a:t>1.08</a:t>
                      </a:r>
                      <a:endParaRPr lang="lv-LV" sz="1600">
                        <a:effectLst/>
                        <a:latin typeface="Times New Roman" panose="02020603050405020304" pitchFamily="18" charset="0"/>
                        <a:ea typeface="SimSun" panose="02010600030101010101" pitchFamily="2" charset="-122"/>
                      </a:endParaRPr>
                    </a:p>
                  </a:txBody>
                  <a:tcPr marL="68580" marR="68580" marT="0" marB="0" anchor="ctr"/>
                </a:tc>
                <a:tc>
                  <a:txBody>
                    <a:bodyPr/>
                    <a:lstStyle/>
                    <a:p>
                      <a:pPr algn="ctr">
                        <a:lnSpc>
                          <a:spcPct val="100000"/>
                        </a:lnSpc>
                        <a:spcAft>
                          <a:spcPts val="0"/>
                        </a:spcAft>
                      </a:pPr>
                      <a:r>
                        <a:rPr lang="en-US" sz="1600">
                          <a:effectLst/>
                        </a:rPr>
                        <a:t>12 l/s (8 l/s in &lt;11m</a:t>
                      </a:r>
                      <a:r>
                        <a:rPr lang="en-US" sz="1600" baseline="30000">
                          <a:effectLst/>
                        </a:rPr>
                        <a:t>2</a:t>
                      </a:r>
                      <a:r>
                        <a:rPr lang="en-US" sz="1600">
                          <a:effectLst/>
                        </a:rPr>
                        <a:t> bedroom)</a:t>
                      </a:r>
                      <a:endParaRPr lang="lv-LV" sz="1600">
                        <a:effectLst/>
                        <a:latin typeface="Times New Roman" panose="02020603050405020304" pitchFamily="18" charset="0"/>
                        <a:ea typeface="SimSun" panose="02010600030101010101" pitchFamily="2" charset="-122"/>
                      </a:endParaRPr>
                    </a:p>
                  </a:txBody>
                  <a:tcPr marL="68580" marR="68580" marT="0" marB="0" anchor="ctr"/>
                </a:tc>
                <a:tc>
                  <a:txBody>
                    <a:bodyPr/>
                    <a:lstStyle/>
                    <a:p>
                      <a:pPr algn="ctr">
                        <a:lnSpc>
                          <a:spcPct val="100000"/>
                        </a:lnSpc>
                        <a:spcAft>
                          <a:spcPts val="0"/>
                        </a:spcAft>
                      </a:pPr>
                      <a:r>
                        <a:rPr lang="en-US" sz="1600">
                          <a:effectLst/>
                        </a:rPr>
                        <a:t>3</a:t>
                      </a:r>
                      <a:endParaRPr lang="lv-LV" sz="1600">
                        <a:effectLst/>
                        <a:latin typeface="Times New Roman" panose="02020603050405020304" pitchFamily="18" charset="0"/>
                        <a:ea typeface="SimSun" panose="02010600030101010101" pitchFamily="2" charset="-122"/>
                      </a:endParaRPr>
                    </a:p>
                  </a:txBody>
                  <a:tcPr marL="68580" marR="68580" marT="0" marB="0" anchor="ctr"/>
                </a:tc>
                <a:tc>
                  <a:txBody>
                    <a:bodyPr/>
                    <a:lstStyle/>
                    <a:p>
                      <a:pPr algn="ctr">
                        <a:lnSpc>
                          <a:spcPct val="100000"/>
                        </a:lnSpc>
                        <a:spcAft>
                          <a:spcPts val="0"/>
                        </a:spcAft>
                      </a:pPr>
                      <a:r>
                        <a:rPr lang="en-US" sz="1600" dirty="0">
                          <a:effectLst/>
                        </a:rPr>
                        <a:t>Dependent on room size. Approximate value is 1h</a:t>
                      </a:r>
                      <a:r>
                        <a:rPr lang="en-US" sz="1600" baseline="30000" dirty="0">
                          <a:effectLst/>
                        </a:rPr>
                        <a:t>-1</a:t>
                      </a:r>
                      <a:endParaRPr lang="lv-LV" sz="1600" dirty="0">
                        <a:effectLst/>
                        <a:latin typeface="Times New Roman" panose="02020603050405020304" pitchFamily="18" charset="0"/>
                        <a:ea typeface="SimSun" panose="02010600030101010101" pitchFamily="2" charset="-122"/>
                      </a:endParaRPr>
                    </a:p>
                  </a:txBody>
                  <a:tcPr marL="68580" marR="68580" marT="0" marB="0" anchor="ctr"/>
                </a:tc>
                <a:extLst>
                  <a:ext uri="{0D108BD9-81ED-4DB2-BD59-A6C34878D82A}">
                    <a16:rowId xmlns:a16="http://schemas.microsoft.com/office/drawing/2014/main" val="10006"/>
                  </a:ext>
                </a:extLst>
              </a:tr>
              <a:tr h="435903">
                <a:tc>
                  <a:txBody>
                    <a:bodyPr/>
                    <a:lstStyle/>
                    <a:p>
                      <a:pPr>
                        <a:lnSpc>
                          <a:spcPct val="100000"/>
                        </a:lnSpc>
                        <a:spcAft>
                          <a:spcPts val="0"/>
                        </a:spcAft>
                      </a:pPr>
                      <a:r>
                        <a:rPr lang="en-US" sz="1600">
                          <a:effectLst/>
                        </a:rPr>
                        <a:t>Kitchen</a:t>
                      </a:r>
                      <a:endParaRPr lang="lv-LV" sz="1600">
                        <a:effectLst/>
                        <a:latin typeface="Times New Roman" panose="02020603050405020304" pitchFamily="18" charset="0"/>
                        <a:ea typeface="SimSun" panose="02010600030101010101" pitchFamily="2" charset="-122"/>
                      </a:endParaRPr>
                    </a:p>
                  </a:txBody>
                  <a:tcPr marL="68580" marR="68580" marT="0" marB="0" anchor="ctr"/>
                </a:tc>
                <a:tc>
                  <a:txBody>
                    <a:bodyPr/>
                    <a:lstStyle/>
                    <a:p>
                      <a:pPr>
                        <a:lnSpc>
                          <a:spcPct val="100000"/>
                        </a:lnSpc>
                        <a:spcAft>
                          <a:spcPts val="0"/>
                        </a:spcAft>
                      </a:pPr>
                      <a:r>
                        <a:rPr lang="en-US" sz="1600">
                          <a:effectLst/>
                        </a:rPr>
                        <a:t>m</a:t>
                      </a:r>
                      <a:r>
                        <a:rPr lang="en-US" sz="1600" baseline="30000">
                          <a:effectLst/>
                        </a:rPr>
                        <a:t>3</a:t>
                      </a:r>
                      <a:r>
                        <a:rPr lang="en-US" sz="1600">
                          <a:effectLst/>
                        </a:rPr>
                        <a:t>/h</a:t>
                      </a:r>
                      <a:endParaRPr lang="lv-LV" sz="1600">
                        <a:effectLst/>
                        <a:latin typeface="Times New Roman" panose="02020603050405020304" pitchFamily="18" charset="0"/>
                        <a:ea typeface="SimSun" panose="02010600030101010101" pitchFamily="2" charset="-122"/>
                      </a:endParaRPr>
                    </a:p>
                  </a:txBody>
                  <a:tcPr marL="68580" marR="68580" marT="0" marB="0" anchor="ctr"/>
                </a:tc>
                <a:tc>
                  <a:txBody>
                    <a:bodyPr/>
                    <a:lstStyle/>
                    <a:p>
                      <a:pPr algn="ctr">
                        <a:lnSpc>
                          <a:spcPct val="100000"/>
                        </a:lnSpc>
                        <a:spcAft>
                          <a:spcPts val="0"/>
                        </a:spcAft>
                      </a:pPr>
                      <a:r>
                        <a:rPr lang="en-US" sz="1600">
                          <a:effectLst/>
                        </a:rPr>
                        <a:t>72</a:t>
                      </a:r>
                      <a:endParaRPr lang="lv-LV" sz="1600">
                        <a:effectLst/>
                        <a:latin typeface="Times New Roman" panose="02020603050405020304" pitchFamily="18" charset="0"/>
                        <a:ea typeface="SimSun" panose="02010600030101010101" pitchFamily="2" charset="-122"/>
                      </a:endParaRPr>
                    </a:p>
                  </a:txBody>
                  <a:tcPr marL="68580" marR="68580" marT="0" marB="0" anchor="ctr"/>
                </a:tc>
                <a:tc>
                  <a:txBody>
                    <a:bodyPr/>
                    <a:lstStyle/>
                    <a:p>
                      <a:pPr algn="ctr">
                        <a:lnSpc>
                          <a:spcPct val="100000"/>
                        </a:lnSpc>
                        <a:spcAft>
                          <a:spcPts val="0"/>
                        </a:spcAft>
                      </a:pPr>
                      <a:r>
                        <a:rPr lang="en-US" sz="1600" dirty="0">
                          <a:effectLst/>
                        </a:rPr>
                        <a:t>30 (22 for 1 room apartment)**</a:t>
                      </a:r>
                      <a:endParaRPr lang="lv-LV" sz="1600" dirty="0">
                        <a:effectLst/>
                        <a:latin typeface="Times New Roman" panose="02020603050405020304" pitchFamily="18" charset="0"/>
                        <a:ea typeface="SimSun" panose="02010600030101010101" pitchFamily="2" charset="-122"/>
                      </a:endParaRPr>
                    </a:p>
                  </a:txBody>
                  <a:tcPr marL="68580" marR="68580" marT="0" marB="0" anchor="ctr"/>
                </a:tc>
                <a:tc>
                  <a:txBody>
                    <a:bodyPr/>
                    <a:lstStyle/>
                    <a:p>
                      <a:pPr algn="ctr">
                        <a:lnSpc>
                          <a:spcPct val="100000"/>
                        </a:lnSpc>
                        <a:spcAft>
                          <a:spcPts val="0"/>
                        </a:spcAft>
                      </a:pPr>
                      <a:r>
                        <a:rPr lang="en-US" sz="1600">
                          <a:effectLst/>
                        </a:rPr>
                        <a:t>60-90</a:t>
                      </a:r>
                      <a:endParaRPr lang="lv-LV" sz="1600">
                        <a:effectLst/>
                        <a:latin typeface="Times New Roman" panose="02020603050405020304" pitchFamily="18" charset="0"/>
                        <a:ea typeface="SimSun" panose="02010600030101010101" pitchFamily="2" charset="-122"/>
                      </a:endParaRPr>
                    </a:p>
                  </a:txBody>
                  <a:tcPr marL="68580" marR="68580" marT="0" marB="0" anchor="ctr"/>
                </a:tc>
                <a:tc>
                  <a:txBody>
                    <a:bodyPr/>
                    <a:lstStyle/>
                    <a:p>
                      <a:pPr algn="ctr">
                        <a:lnSpc>
                          <a:spcPct val="100000"/>
                        </a:lnSpc>
                        <a:spcAft>
                          <a:spcPts val="0"/>
                        </a:spcAft>
                      </a:pPr>
                      <a:r>
                        <a:rPr lang="en-US" sz="1600">
                          <a:effectLst/>
                        </a:rPr>
                        <a:t>60 to 120</a:t>
                      </a:r>
                      <a:endParaRPr lang="lv-LV" sz="1600">
                        <a:effectLst/>
                        <a:latin typeface="Times New Roman" panose="02020603050405020304" pitchFamily="18" charset="0"/>
                        <a:ea typeface="SimSun" panose="02010600030101010101" pitchFamily="2" charset="-122"/>
                      </a:endParaRPr>
                    </a:p>
                  </a:txBody>
                  <a:tcPr marL="68580" marR="68580" marT="0" marB="0" anchor="ctr"/>
                </a:tc>
                <a:extLst>
                  <a:ext uri="{0D108BD9-81ED-4DB2-BD59-A6C34878D82A}">
                    <a16:rowId xmlns:a16="http://schemas.microsoft.com/office/drawing/2014/main" val="10007"/>
                  </a:ext>
                </a:extLst>
              </a:tr>
              <a:tr h="241705">
                <a:tc>
                  <a:txBody>
                    <a:bodyPr/>
                    <a:lstStyle/>
                    <a:p>
                      <a:pPr>
                        <a:lnSpc>
                          <a:spcPct val="100000"/>
                        </a:lnSpc>
                        <a:spcAft>
                          <a:spcPts val="0"/>
                        </a:spcAft>
                      </a:pPr>
                      <a:r>
                        <a:rPr lang="en-US" sz="1600">
                          <a:effectLst/>
                        </a:rPr>
                        <a:t>Hallway</a:t>
                      </a:r>
                      <a:endParaRPr lang="lv-LV" sz="1600">
                        <a:effectLst/>
                        <a:latin typeface="Times New Roman" panose="02020603050405020304" pitchFamily="18" charset="0"/>
                        <a:ea typeface="SimSun" panose="02010600030101010101" pitchFamily="2" charset="-122"/>
                      </a:endParaRPr>
                    </a:p>
                  </a:txBody>
                  <a:tcPr marL="68580" marR="68580" marT="0" marB="0" anchor="ctr"/>
                </a:tc>
                <a:tc>
                  <a:txBody>
                    <a:bodyPr/>
                    <a:lstStyle/>
                    <a:p>
                      <a:pPr>
                        <a:lnSpc>
                          <a:spcPct val="100000"/>
                        </a:lnSpc>
                        <a:spcAft>
                          <a:spcPts val="0"/>
                        </a:spcAft>
                      </a:pPr>
                      <a:r>
                        <a:rPr lang="en-US" sz="1600">
                          <a:effectLst/>
                        </a:rPr>
                        <a:t>h</a:t>
                      </a:r>
                      <a:r>
                        <a:rPr lang="en-US" sz="1600" baseline="30000">
                          <a:effectLst/>
                        </a:rPr>
                        <a:t>-1</a:t>
                      </a:r>
                      <a:endParaRPr lang="lv-LV" sz="1600">
                        <a:effectLst/>
                        <a:latin typeface="Times New Roman" panose="02020603050405020304" pitchFamily="18" charset="0"/>
                        <a:ea typeface="SimSun" panose="02010600030101010101" pitchFamily="2" charset="-122"/>
                      </a:endParaRPr>
                    </a:p>
                  </a:txBody>
                  <a:tcPr marL="68580" marR="68580" marT="0" marB="0" anchor="ctr"/>
                </a:tc>
                <a:tc>
                  <a:txBody>
                    <a:bodyPr/>
                    <a:lstStyle/>
                    <a:p>
                      <a:pPr algn="ctr">
                        <a:lnSpc>
                          <a:spcPct val="100000"/>
                        </a:lnSpc>
                        <a:spcAft>
                          <a:spcPts val="0"/>
                        </a:spcAft>
                      </a:pPr>
                      <a:r>
                        <a:rPr lang="en-US" sz="1600">
                          <a:effectLst/>
                        </a:rPr>
                        <a:t>0.5</a:t>
                      </a:r>
                      <a:endParaRPr lang="lv-LV" sz="1600">
                        <a:effectLst/>
                        <a:latin typeface="Times New Roman" panose="02020603050405020304" pitchFamily="18" charset="0"/>
                        <a:ea typeface="SimSun" panose="02010600030101010101" pitchFamily="2" charset="-122"/>
                      </a:endParaRPr>
                    </a:p>
                  </a:txBody>
                  <a:tcPr marL="68580" marR="68580" marT="0" marB="0" anchor="ctr"/>
                </a:tc>
                <a:tc>
                  <a:txBody>
                    <a:bodyPr/>
                    <a:lstStyle/>
                    <a:p>
                      <a:pPr algn="ctr">
                        <a:lnSpc>
                          <a:spcPct val="100000"/>
                        </a:lnSpc>
                        <a:spcAft>
                          <a:spcPts val="0"/>
                        </a:spcAft>
                      </a:pPr>
                      <a:r>
                        <a:rPr lang="en-US" sz="1600" dirty="0">
                          <a:effectLst/>
                        </a:rPr>
                        <a:t>-</a:t>
                      </a:r>
                      <a:endParaRPr lang="lv-LV" sz="1600" dirty="0">
                        <a:effectLst/>
                        <a:latin typeface="Times New Roman" panose="02020603050405020304" pitchFamily="18" charset="0"/>
                        <a:ea typeface="SimSun" panose="02010600030101010101" pitchFamily="2" charset="-122"/>
                      </a:endParaRPr>
                    </a:p>
                  </a:txBody>
                  <a:tcPr marL="68580" marR="68580" marT="0" marB="0" anchor="ctr"/>
                </a:tc>
                <a:tc>
                  <a:txBody>
                    <a:bodyPr/>
                    <a:lstStyle/>
                    <a:p>
                      <a:pPr algn="ctr">
                        <a:lnSpc>
                          <a:spcPct val="100000"/>
                        </a:lnSpc>
                        <a:spcAft>
                          <a:spcPts val="0"/>
                        </a:spcAft>
                      </a:pPr>
                      <a:r>
                        <a:rPr lang="en-US" sz="1600">
                          <a:effectLst/>
                        </a:rPr>
                        <a:t>0.5 - 1</a:t>
                      </a:r>
                      <a:endParaRPr lang="lv-LV" sz="1600">
                        <a:effectLst/>
                        <a:latin typeface="Times New Roman" panose="02020603050405020304" pitchFamily="18" charset="0"/>
                        <a:ea typeface="SimSun" panose="02010600030101010101" pitchFamily="2" charset="-122"/>
                      </a:endParaRPr>
                    </a:p>
                  </a:txBody>
                  <a:tcPr marL="68580" marR="68580" marT="0" marB="0" anchor="ctr"/>
                </a:tc>
                <a:tc>
                  <a:txBody>
                    <a:bodyPr/>
                    <a:lstStyle/>
                    <a:p>
                      <a:pPr algn="ctr">
                        <a:lnSpc>
                          <a:spcPct val="100000"/>
                        </a:lnSpc>
                        <a:spcAft>
                          <a:spcPts val="0"/>
                        </a:spcAft>
                      </a:pPr>
                      <a:r>
                        <a:rPr lang="en-US" sz="1600">
                          <a:effectLst/>
                        </a:rPr>
                        <a:t>n/a</a:t>
                      </a:r>
                      <a:endParaRPr lang="lv-LV" sz="1600">
                        <a:effectLst/>
                        <a:latin typeface="Times New Roman" panose="02020603050405020304" pitchFamily="18" charset="0"/>
                        <a:ea typeface="SimSun" panose="02010600030101010101" pitchFamily="2" charset="-122"/>
                      </a:endParaRPr>
                    </a:p>
                  </a:txBody>
                  <a:tcPr marL="68580" marR="68580" marT="0" marB="0" anchor="ctr"/>
                </a:tc>
                <a:extLst>
                  <a:ext uri="{0D108BD9-81ED-4DB2-BD59-A6C34878D82A}">
                    <a16:rowId xmlns:a16="http://schemas.microsoft.com/office/drawing/2014/main" val="10008"/>
                  </a:ext>
                </a:extLst>
              </a:tr>
              <a:tr h="435903">
                <a:tc>
                  <a:txBody>
                    <a:bodyPr/>
                    <a:lstStyle/>
                    <a:p>
                      <a:pPr>
                        <a:lnSpc>
                          <a:spcPct val="100000"/>
                        </a:lnSpc>
                        <a:spcAft>
                          <a:spcPts val="0"/>
                        </a:spcAft>
                      </a:pPr>
                      <a:r>
                        <a:rPr lang="en-US" sz="1600">
                          <a:effectLst/>
                        </a:rPr>
                        <a:t>Technical room</a:t>
                      </a:r>
                      <a:endParaRPr lang="lv-LV" sz="1600">
                        <a:effectLst/>
                        <a:latin typeface="Times New Roman" panose="02020603050405020304" pitchFamily="18" charset="0"/>
                        <a:ea typeface="SimSun" panose="02010600030101010101" pitchFamily="2" charset="-122"/>
                      </a:endParaRPr>
                    </a:p>
                  </a:txBody>
                  <a:tcPr marL="68580" marR="68580" marT="0" marB="0" anchor="ctr"/>
                </a:tc>
                <a:tc>
                  <a:txBody>
                    <a:bodyPr/>
                    <a:lstStyle/>
                    <a:p>
                      <a:pPr>
                        <a:lnSpc>
                          <a:spcPct val="100000"/>
                        </a:lnSpc>
                        <a:spcAft>
                          <a:spcPts val="0"/>
                        </a:spcAft>
                      </a:pPr>
                      <a:r>
                        <a:rPr lang="en-US" sz="1600">
                          <a:effectLst/>
                        </a:rPr>
                        <a:t>h</a:t>
                      </a:r>
                      <a:r>
                        <a:rPr lang="en-US" sz="1600" baseline="30000">
                          <a:effectLst/>
                        </a:rPr>
                        <a:t>-1</a:t>
                      </a:r>
                      <a:endParaRPr lang="lv-LV" sz="1600">
                        <a:effectLst/>
                        <a:latin typeface="Times New Roman" panose="02020603050405020304" pitchFamily="18" charset="0"/>
                        <a:ea typeface="SimSun" panose="02010600030101010101" pitchFamily="2" charset="-122"/>
                      </a:endParaRPr>
                    </a:p>
                  </a:txBody>
                  <a:tcPr marL="68580" marR="68580" marT="0" marB="0" anchor="ctr"/>
                </a:tc>
                <a:tc>
                  <a:txBody>
                    <a:bodyPr/>
                    <a:lstStyle/>
                    <a:p>
                      <a:pPr algn="ctr">
                        <a:lnSpc>
                          <a:spcPct val="100000"/>
                        </a:lnSpc>
                        <a:spcAft>
                          <a:spcPts val="0"/>
                        </a:spcAft>
                      </a:pPr>
                      <a:r>
                        <a:rPr lang="en-US" sz="1600">
                          <a:effectLst/>
                        </a:rPr>
                        <a:t>0.5</a:t>
                      </a:r>
                      <a:endParaRPr lang="lv-LV" sz="1600">
                        <a:effectLst/>
                        <a:latin typeface="Times New Roman" panose="02020603050405020304" pitchFamily="18" charset="0"/>
                        <a:ea typeface="SimSun" panose="02010600030101010101" pitchFamily="2" charset="-122"/>
                      </a:endParaRPr>
                    </a:p>
                  </a:txBody>
                  <a:tcPr marL="68580" marR="68580" marT="0" marB="0" anchor="ctr"/>
                </a:tc>
                <a:tc>
                  <a:txBody>
                    <a:bodyPr/>
                    <a:lstStyle/>
                    <a:p>
                      <a:pPr algn="ctr">
                        <a:lnSpc>
                          <a:spcPct val="100000"/>
                        </a:lnSpc>
                        <a:spcAft>
                          <a:spcPts val="0"/>
                        </a:spcAft>
                      </a:pPr>
                      <a:r>
                        <a:rPr lang="en-US" sz="1600">
                          <a:effectLst/>
                        </a:rPr>
                        <a:t>0.5</a:t>
                      </a:r>
                      <a:endParaRPr lang="lv-LV" sz="1600">
                        <a:effectLst/>
                        <a:latin typeface="Times New Roman" panose="02020603050405020304" pitchFamily="18" charset="0"/>
                        <a:ea typeface="SimSun" panose="02010600030101010101" pitchFamily="2" charset="-122"/>
                      </a:endParaRPr>
                    </a:p>
                  </a:txBody>
                  <a:tcPr marL="68580" marR="68580" marT="0" marB="0" anchor="ctr"/>
                </a:tc>
                <a:tc>
                  <a:txBody>
                    <a:bodyPr/>
                    <a:lstStyle/>
                    <a:p>
                      <a:pPr algn="ctr">
                        <a:lnSpc>
                          <a:spcPct val="100000"/>
                        </a:lnSpc>
                        <a:spcAft>
                          <a:spcPts val="0"/>
                        </a:spcAft>
                      </a:pPr>
                      <a:r>
                        <a:rPr lang="en-US" sz="1600">
                          <a:effectLst/>
                        </a:rPr>
                        <a:t>0.5 - 1</a:t>
                      </a:r>
                      <a:endParaRPr lang="lv-LV" sz="1600">
                        <a:effectLst/>
                        <a:latin typeface="Times New Roman" panose="02020603050405020304" pitchFamily="18" charset="0"/>
                        <a:ea typeface="SimSun" panose="02010600030101010101" pitchFamily="2" charset="-122"/>
                      </a:endParaRPr>
                    </a:p>
                  </a:txBody>
                  <a:tcPr marL="68580" marR="68580" marT="0" marB="0" anchor="ctr"/>
                </a:tc>
                <a:tc>
                  <a:txBody>
                    <a:bodyPr/>
                    <a:lstStyle/>
                    <a:p>
                      <a:pPr algn="ctr">
                        <a:lnSpc>
                          <a:spcPct val="100000"/>
                        </a:lnSpc>
                        <a:spcAft>
                          <a:spcPts val="0"/>
                        </a:spcAft>
                      </a:pPr>
                      <a:r>
                        <a:rPr lang="en-US" sz="1600">
                          <a:effectLst/>
                        </a:rPr>
                        <a:t>-</a:t>
                      </a:r>
                      <a:endParaRPr lang="lv-LV" sz="1600">
                        <a:effectLst/>
                        <a:latin typeface="Times New Roman" panose="02020603050405020304" pitchFamily="18" charset="0"/>
                        <a:ea typeface="SimSun" panose="02010600030101010101" pitchFamily="2" charset="-122"/>
                      </a:endParaRPr>
                    </a:p>
                  </a:txBody>
                  <a:tcPr marL="68580" marR="68580" marT="0" marB="0" anchor="ctr"/>
                </a:tc>
                <a:extLst>
                  <a:ext uri="{0D108BD9-81ED-4DB2-BD59-A6C34878D82A}">
                    <a16:rowId xmlns:a16="http://schemas.microsoft.com/office/drawing/2014/main" val="10009"/>
                  </a:ext>
                </a:extLst>
              </a:tr>
              <a:tr h="871806">
                <a:tc>
                  <a:txBody>
                    <a:bodyPr/>
                    <a:lstStyle/>
                    <a:p>
                      <a:pPr>
                        <a:lnSpc>
                          <a:spcPct val="100000"/>
                        </a:lnSpc>
                        <a:spcAft>
                          <a:spcPts val="0"/>
                        </a:spcAft>
                      </a:pPr>
                      <a:r>
                        <a:rPr lang="en-US" sz="1600">
                          <a:effectLst/>
                        </a:rPr>
                        <a:t>Total supply air</a:t>
                      </a:r>
                      <a:endParaRPr lang="lv-LV" sz="1600">
                        <a:effectLst/>
                        <a:latin typeface="Times New Roman" panose="02020603050405020304" pitchFamily="18" charset="0"/>
                        <a:ea typeface="SimSun" panose="02010600030101010101" pitchFamily="2" charset="-122"/>
                      </a:endParaRPr>
                    </a:p>
                  </a:txBody>
                  <a:tcPr marL="68580" marR="68580" marT="0" marB="0" anchor="ctr"/>
                </a:tc>
                <a:tc>
                  <a:txBody>
                    <a:bodyPr/>
                    <a:lstStyle/>
                    <a:p>
                      <a:pPr>
                        <a:lnSpc>
                          <a:spcPct val="100000"/>
                        </a:lnSpc>
                        <a:spcAft>
                          <a:spcPts val="0"/>
                        </a:spcAft>
                      </a:pPr>
                      <a:r>
                        <a:rPr lang="en-US" sz="1600">
                          <a:effectLst/>
                        </a:rPr>
                        <a:t>m</a:t>
                      </a:r>
                      <a:r>
                        <a:rPr lang="en-US" sz="1600" baseline="30000">
                          <a:effectLst/>
                        </a:rPr>
                        <a:t>3</a:t>
                      </a:r>
                      <a:r>
                        <a:rPr lang="en-US" sz="1600">
                          <a:effectLst/>
                        </a:rPr>
                        <a:t>/(h·m</a:t>
                      </a:r>
                      <a:r>
                        <a:rPr lang="en-US" sz="1600" baseline="30000">
                          <a:effectLst/>
                        </a:rPr>
                        <a:t>2</a:t>
                      </a:r>
                      <a:r>
                        <a:rPr lang="en-US" sz="1600">
                          <a:effectLst/>
                        </a:rPr>
                        <a:t>)</a:t>
                      </a:r>
                      <a:endParaRPr lang="lv-LV" sz="1600">
                        <a:effectLst/>
                        <a:latin typeface="Times New Roman" panose="02020603050405020304" pitchFamily="18" charset="0"/>
                        <a:ea typeface="SimSun" panose="02010600030101010101" pitchFamily="2" charset="-122"/>
                      </a:endParaRPr>
                    </a:p>
                  </a:txBody>
                  <a:tcPr marL="68580" marR="68580" marT="0" marB="0" anchor="ctr"/>
                </a:tc>
                <a:tc>
                  <a:txBody>
                    <a:bodyPr/>
                    <a:lstStyle/>
                    <a:p>
                      <a:pPr algn="ctr">
                        <a:lnSpc>
                          <a:spcPct val="100000"/>
                        </a:lnSpc>
                        <a:spcAft>
                          <a:spcPts val="0"/>
                        </a:spcAft>
                      </a:pPr>
                      <a:r>
                        <a:rPr lang="en-US" sz="1600" dirty="0">
                          <a:effectLst/>
                        </a:rPr>
                        <a:t>1.08</a:t>
                      </a:r>
                      <a:endParaRPr lang="lv-LV" sz="1600" dirty="0">
                        <a:effectLst/>
                        <a:latin typeface="Times New Roman" panose="02020603050405020304" pitchFamily="18" charset="0"/>
                        <a:ea typeface="SimSun" panose="02010600030101010101" pitchFamily="2" charset="-122"/>
                      </a:endParaRPr>
                    </a:p>
                  </a:txBody>
                  <a:tcPr marL="68580" marR="68580" marT="0" marB="0" anchor="ctr"/>
                </a:tc>
                <a:tc>
                  <a:txBody>
                    <a:bodyPr/>
                    <a:lstStyle/>
                    <a:p>
                      <a:pPr algn="ctr">
                        <a:lnSpc>
                          <a:spcPct val="100000"/>
                        </a:lnSpc>
                        <a:spcAft>
                          <a:spcPts val="0"/>
                        </a:spcAft>
                      </a:pPr>
                      <a:r>
                        <a:rPr lang="en-US" sz="1600" dirty="0">
                          <a:effectLst/>
                        </a:rPr>
                        <a:t>1.5</a:t>
                      </a:r>
                      <a:endParaRPr lang="lv-LV" sz="1600" dirty="0">
                        <a:effectLst/>
                        <a:latin typeface="Times New Roman" panose="02020603050405020304" pitchFamily="18" charset="0"/>
                        <a:ea typeface="SimSun" panose="02010600030101010101" pitchFamily="2" charset="-122"/>
                      </a:endParaRPr>
                    </a:p>
                  </a:txBody>
                  <a:tcPr marL="68580" marR="68580" marT="0" marB="0" anchor="ctr"/>
                </a:tc>
                <a:tc>
                  <a:txBody>
                    <a:bodyPr/>
                    <a:lstStyle/>
                    <a:p>
                      <a:pPr algn="ctr">
                        <a:lnSpc>
                          <a:spcPct val="100000"/>
                        </a:lnSpc>
                        <a:spcAft>
                          <a:spcPts val="0"/>
                        </a:spcAft>
                      </a:pPr>
                      <a:r>
                        <a:rPr lang="en-US" sz="1600">
                          <a:effectLst/>
                        </a:rPr>
                        <a:t>-</a:t>
                      </a:r>
                      <a:endParaRPr lang="lv-LV" sz="1600">
                        <a:effectLst/>
                        <a:latin typeface="Times New Roman" panose="02020603050405020304" pitchFamily="18" charset="0"/>
                        <a:ea typeface="SimSun" panose="02010600030101010101" pitchFamily="2" charset="-122"/>
                      </a:endParaRPr>
                    </a:p>
                  </a:txBody>
                  <a:tcPr marL="68580" marR="68580" marT="0" marB="0" anchor="ctr"/>
                </a:tc>
                <a:tc>
                  <a:txBody>
                    <a:bodyPr/>
                    <a:lstStyle/>
                    <a:p>
                      <a:pPr algn="ctr">
                        <a:lnSpc>
                          <a:spcPct val="100000"/>
                        </a:lnSpc>
                        <a:spcAft>
                          <a:spcPts val="0"/>
                        </a:spcAft>
                      </a:pPr>
                      <a:r>
                        <a:rPr lang="en-US" sz="1600" dirty="0">
                          <a:effectLst/>
                        </a:rPr>
                        <a:t>The sum of the supply air of all bedrooms and living rooms</a:t>
                      </a:r>
                      <a:endParaRPr lang="lv-LV" sz="1600" dirty="0">
                        <a:effectLst/>
                        <a:latin typeface="Times New Roman" panose="02020603050405020304" pitchFamily="18" charset="0"/>
                        <a:ea typeface="SimSun" panose="02010600030101010101" pitchFamily="2" charset="-122"/>
                      </a:endParaRPr>
                    </a:p>
                  </a:txBody>
                  <a:tcPr marL="68580" marR="68580" marT="0" marB="0" anchor="ctr"/>
                </a:tc>
                <a:extLst>
                  <a:ext uri="{0D108BD9-81ED-4DB2-BD59-A6C34878D82A}">
                    <a16:rowId xmlns:a16="http://schemas.microsoft.com/office/drawing/2014/main" val="10010"/>
                  </a:ext>
                </a:extLst>
              </a:tr>
            </a:tbl>
          </a:graphicData>
        </a:graphic>
      </p:graphicFrame>
      <p:sp>
        <p:nvSpPr>
          <p:cNvPr id="11" name="Rectangle 10">
            <a:extLst>
              <a:ext uri="{FF2B5EF4-FFF2-40B4-BE49-F238E27FC236}">
                <a16:creationId xmlns:a16="http://schemas.microsoft.com/office/drawing/2014/main" id="{A7B61C36-15C2-44C5-A3D8-1BA8E5462B77}"/>
              </a:ext>
            </a:extLst>
          </p:cNvPr>
          <p:cNvSpPr/>
          <p:nvPr/>
        </p:nvSpPr>
        <p:spPr>
          <a:xfrm>
            <a:off x="2634410" y="6288197"/>
            <a:ext cx="8749511" cy="369332"/>
          </a:xfrm>
          <a:prstGeom prst="rect">
            <a:avLst/>
          </a:prstGeom>
        </p:spPr>
        <p:txBody>
          <a:bodyPr wrap="none">
            <a:spAutoFit/>
          </a:bodyPr>
          <a:lstStyle/>
          <a:p>
            <a:r>
              <a:rPr lang="en-GB" dirty="0">
                <a:latin typeface="Times New Roman" panose="02020603050405020304" pitchFamily="18" charset="0"/>
                <a:ea typeface="SimSun" panose="02010600030101010101" pitchFamily="2" charset="-122"/>
              </a:rPr>
              <a:t>Latvia – 4200 m</a:t>
            </a:r>
            <a:r>
              <a:rPr lang="en-GB" baseline="30000" dirty="0">
                <a:latin typeface="Times New Roman" panose="02020603050405020304" pitchFamily="18" charset="0"/>
                <a:ea typeface="SimSun" panose="02010600030101010101" pitchFamily="2" charset="-122"/>
              </a:rPr>
              <a:t>3</a:t>
            </a:r>
            <a:r>
              <a:rPr lang="en-GB" dirty="0">
                <a:latin typeface="Times New Roman" panose="02020603050405020304" pitchFamily="18" charset="0"/>
                <a:ea typeface="SimSun" panose="02010600030101010101" pitchFamily="2" charset="-122"/>
              </a:rPr>
              <a:t>/h</a:t>
            </a:r>
            <a:r>
              <a:rPr lang="lv-LV" dirty="0">
                <a:latin typeface="Times New Roman" panose="02020603050405020304" pitchFamily="18" charset="0"/>
                <a:ea typeface="SimSun" panose="02010600030101010101" pitchFamily="2" charset="-122"/>
              </a:rPr>
              <a:t>; </a:t>
            </a:r>
            <a:r>
              <a:rPr lang="en-GB" dirty="0"/>
              <a:t>Denmark – 1250 m</a:t>
            </a:r>
            <a:r>
              <a:rPr lang="en-GB" baseline="30000" dirty="0"/>
              <a:t>3</a:t>
            </a:r>
            <a:r>
              <a:rPr lang="en-GB" dirty="0"/>
              <a:t>/</a:t>
            </a:r>
            <a:r>
              <a:rPr lang="lv-LV" dirty="0"/>
              <a:t>; Estonia</a:t>
            </a:r>
            <a:r>
              <a:rPr lang="en-GB" dirty="0"/>
              <a:t> – 2745 m</a:t>
            </a:r>
            <a:r>
              <a:rPr lang="en-GB" baseline="30000" dirty="0"/>
              <a:t>3</a:t>
            </a:r>
            <a:r>
              <a:rPr lang="en-GB" dirty="0"/>
              <a:t>/h</a:t>
            </a:r>
            <a:r>
              <a:rPr lang="lv-LV" dirty="0"/>
              <a:t>; Portugal</a:t>
            </a:r>
            <a:r>
              <a:rPr lang="en-GB" dirty="0"/>
              <a:t> – </a:t>
            </a:r>
            <a:r>
              <a:rPr lang="lv-LV" dirty="0"/>
              <a:t>40</a:t>
            </a:r>
            <a:r>
              <a:rPr lang="en-GB" dirty="0"/>
              <a:t>50 m</a:t>
            </a:r>
            <a:r>
              <a:rPr lang="en-GB" baseline="30000" dirty="0"/>
              <a:t>3</a:t>
            </a:r>
            <a:r>
              <a:rPr lang="en-GB" dirty="0"/>
              <a:t>/h</a:t>
            </a:r>
          </a:p>
        </p:txBody>
      </p:sp>
    </p:spTree>
    <p:extLst>
      <p:ext uri="{BB962C8B-B14F-4D97-AF65-F5344CB8AC3E}">
        <p14:creationId xmlns:p14="http://schemas.microsoft.com/office/powerpoint/2010/main" val="261405311"/>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F303B-4FE0-48CA-8E09-A0BEA7D1EF4C}"/>
              </a:ext>
            </a:extLst>
          </p:cNvPr>
          <p:cNvSpPr>
            <a:spLocks noGrp="1"/>
          </p:cNvSpPr>
          <p:nvPr>
            <p:ph type="title"/>
          </p:nvPr>
        </p:nvSpPr>
        <p:spPr/>
        <p:txBody>
          <a:bodyPr/>
          <a:lstStyle/>
          <a:p>
            <a:r>
              <a:rPr lang="en-US" dirty="0"/>
              <a:t>Ventilation air calculation (2)</a:t>
            </a:r>
            <a:endParaRPr lang="en-GB" dirty="0"/>
          </a:p>
        </p:txBody>
      </p:sp>
      <p:sp>
        <p:nvSpPr>
          <p:cNvPr id="4" name="Footer Placeholder 3">
            <a:extLst>
              <a:ext uri="{FF2B5EF4-FFF2-40B4-BE49-F238E27FC236}">
                <a16:creationId xmlns:a16="http://schemas.microsoft.com/office/drawing/2014/main" id="{3849C1D8-5154-4B66-8D7F-36A8E33DAFEC}"/>
              </a:ext>
            </a:extLst>
          </p:cNvPr>
          <p:cNvSpPr>
            <a:spLocks noGrp="1"/>
          </p:cNvSpPr>
          <p:nvPr>
            <p:ph type="ftr" sz="quarter" idx="11"/>
          </p:nvPr>
        </p:nvSpPr>
        <p:spPr/>
        <p:txBody>
          <a:bodyPr/>
          <a:lstStyle/>
          <a:p>
            <a:endParaRPr lang="en-GB"/>
          </a:p>
        </p:txBody>
      </p:sp>
      <p:sp>
        <p:nvSpPr>
          <p:cNvPr id="5" name="Rectangle 4">
            <a:extLst>
              <a:ext uri="{FF2B5EF4-FFF2-40B4-BE49-F238E27FC236}">
                <a16:creationId xmlns:a16="http://schemas.microsoft.com/office/drawing/2014/main" id="{6D88C879-A007-4FB2-87D5-2F99549DC9A3}"/>
              </a:ext>
            </a:extLst>
          </p:cNvPr>
          <p:cNvSpPr/>
          <p:nvPr/>
        </p:nvSpPr>
        <p:spPr>
          <a:xfrm>
            <a:off x="817168" y="1110248"/>
            <a:ext cx="7699247" cy="276999"/>
          </a:xfrm>
          <a:prstGeom prst="rect">
            <a:avLst/>
          </a:prstGeom>
        </p:spPr>
        <p:txBody>
          <a:bodyPr wrap="square">
            <a:spAutoFit/>
          </a:bodyPr>
          <a:lstStyle/>
          <a:p>
            <a:r>
              <a:rPr lang="en-US" sz="1200" dirty="0"/>
              <a:t>Calculated ventilation air volumes for Latvian case study building</a:t>
            </a:r>
            <a:endParaRPr lang="lv-LV" sz="1200" dirty="0"/>
          </a:p>
        </p:txBody>
      </p:sp>
      <p:graphicFrame>
        <p:nvGraphicFramePr>
          <p:cNvPr id="6" name="Table 5">
            <a:extLst>
              <a:ext uri="{FF2B5EF4-FFF2-40B4-BE49-F238E27FC236}">
                <a16:creationId xmlns:a16="http://schemas.microsoft.com/office/drawing/2014/main" id="{05EB970E-7D2B-44CD-95FD-5039FBD02A56}"/>
              </a:ext>
            </a:extLst>
          </p:cNvPr>
          <p:cNvGraphicFramePr>
            <a:graphicFrameLocks noGrp="1"/>
          </p:cNvGraphicFramePr>
          <p:nvPr>
            <p:extLst>
              <p:ext uri="{D42A27DB-BD31-4B8C-83A1-F6EECF244321}">
                <p14:modId xmlns:p14="http://schemas.microsoft.com/office/powerpoint/2010/main" val="2166136348"/>
              </p:ext>
            </p:extLst>
          </p:nvPr>
        </p:nvGraphicFramePr>
        <p:xfrm>
          <a:off x="862887" y="1438082"/>
          <a:ext cx="5717540" cy="1645920"/>
        </p:xfrm>
        <a:graphic>
          <a:graphicData uri="http://schemas.openxmlformats.org/drawingml/2006/table">
            <a:tbl>
              <a:tblPr firstRow="1" firstCol="1" bandRow="1">
                <a:tableStyleId>{5C22544A-7EE6-4342-B048-85BDC9FD1C3A}</a:tableStyleId>
              </a:tblPr>
              <a:tblGrid>
                <a:gridCol w="1443990">
                  <a:extLst>
                    <a:ext uri="{9D8B030D-6E8A-4147-A177-3AD203B41FA5}">
                      <a16:colId xmlns:a16="http://schemas.microsoft.com/office/drawing/2014/main" val="20000"/>
                    </a:ext>
                  </a:extLst>
                </a:gridCol>
                <a:gridCol w="1322705">
                  <a:extLst>
                    <a:ext uri="{9D8B030D-6E8A-4147-A177-3AD203B41FA5}">
                      <a16:colId xmlns:a16="http://schemas.microsoft.com/office/drawing/2014/main" val="20001"/>
                    </a:ext>
                  </a:extLst>
                </a:gridCol>
                <a:gridCol w="1462405">
                  <a:extLst>
                    <a:ext uri="{9D8B030D-6E8A-4147-A177-3AD203B41FA5}">
                      <a16:colId xmlns:a16="http://schemas.microsoft.com/office/drawing/2014/main" val="20002"/>
                    </a:ext>
                  </a:extLst>
                </a:gridCol>
                <a:gridCol w="1488440">
                  <a:extLst>
                    <a:ext uri="{9D8B030D-6E8A-4147-A177-3AD203B41FA5}">
                      <a16:colId xmlns:a16="http://schemas.microsoft.com/office/drawing/2014/main" val="20003"/>
                    </a:ext>
                  </a:extLst>
                </a:gridCol>
              </a:tblGrid>
              <a:tr h="0">
                <a:tc>
                  <a:txBody>
                    <a:bodyPr/>
                    <a:lstStyle/>
                    <a:p>
                      <a:pPr algn="ctr">
                        <a:spcBef>
                          <a:spcPts val="0"/>
                        </a:spcBef>
                        <a:spcAft>
                          <a:spcPts val="0"/>
                        </a:spcAft>
                      </a:pPr>
                      <a:r>
                        <a:rPr lang="en-US" sz="1200" dirty="0">
                          <a:effectLst/>
                        </a:rPr>
                        <a:t>Room </a:t>
                      </a:r>
                      <a:r>
                        <a:rPr lang="en-US" sz="1200" dirty="0" err="1">
                          <a:effectLst/>
                        </a:rPr>
                        <a:t>nr</a:t>
                      </a:r>
                      <a:r>
                        <a:rPr lang="en-US" sz="1200" dirty="0">
                          <a:effectLst/>
                        </a:rPr>
                        <a:t>.</a:t>
                      </a:r>
                      <a:endParaRPr lang="lv-LV"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0"/>
                        </a:spcBef>
                        <a:spcAft>
                          <a:spcPts val="0"/>
                        </a:spcAft>
                      </a:pPr>
                      <a:r>
                        <a:rPr lang="en-US" sz="1200">
                          <a:effectLst/>
                        </a:rPr>
                        <a:t>Room type</a:t>
                      </a:r>
                      <a:endParaRPr lang="lv-LV"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0"/>
                        </a:spcBef>
                        <a:spcAft>
                          <a:spcPts val="0"/>
                        </a:spcAft>
                      </a:pPr>
                      <a:r>
                        <a:rPr lang="en-US" sz="1200" dirty="0">
                          <a:effectLst/>
                        </a:rPr>
                        <a:t>Supply air</a:t>
                      </a:r>
                      <a:endParaRPr lang="lv-LV" sz="1600" dirty="0">
                        <a:effectLst/>
                      </a:endParaRPr>
                    </a:p>
                    <a:p>
                      <a:pPr algn="ctr">
                        <a:spcBef>
                          <a:spcPts val="0"/>
                        </a:spcBef>
                        <a:spcAft>
                          <a:spcPts val="0"/>
                        </a:spcAft>
                      </a:pPr>
                      <a:r>
                        <a:rPr lang="en-US" sz="1200" dirty="0">
                          <a:effectLst/>
                        </a:rPr>
                        <a:t>m</a:t>
                      </a:r>
                      <a:r>
                        <a:rPr lang="en-US" sz="1200" baseline="30000" dirty="0">
                          <a:effectLst/>
                        </a:rPr>
                        <a:t>3</a:t>
                      </a:r>
                      <a:r>
                        <a:rPr lang="en-US" sz="1200" dirty="0">
                          <a:effectLst/>
                        </a:rPr>
                        <a:t>/h</a:t>
                      </a:r>
                      <a:endParaRPr lang="lv-LV"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0"/>
                        </a:spcBef>
                        <a:spcAft>
                          <a:spcPts val="0"/>
                        </a:spcAft>
                      </a:pPr>
                      <a:r>
                        <a:rPr lang="en-US" sz="1200">
                          <a:effectLst/>
                        </a:rPr>
                        <a:t>Exhaust air</a:t>
                      </a:r>
                      <a:endParaRPr lang="lv-LV" sz="1600">
                        <a:effectLst/>
                      </a:endParaRPr>
                    </a:p>
                    <a:p>
                      <a:pPr algn="ctr">
                        <a:spcBef>
                          <a:spcPts val="0"/>
                        </a:spcBef>
                        <a:spcAft>
                          <a:spcPts val="0"/>
                        </a:spcAft>
                      </a:pPr>
                      <a:r>
                        <a:rPr lang="en-US" sz="1200">
                          <a:effectLst/>
                        </a:rPr>
                        <a:t>m</a:t>
                      </a:r>
                      <a:r>
                        <a:rPr lang="en-US" sz="1200" baseline="30000">
                          <a:effectLst/>
                        </a:rPr>
                        <a:t>3</a:t>
                      </a:r>
                      <a:r>
                        <a:rPr lang="en-US" sz="1200">
                          <a:effectLst/>
                        </a:rPr>
                        <a:t>/h</a:t>
                      </a:r>
                      <a:endParaRPr lang="lv-LV"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0"/>
                  </a:ext>
                </a:extLst>
              </a:tr>
              <a:tr h="0">
                <a:tc>
                  <a:txBody>
                    <a:bodyPr/>
                    <a:lstStyle/>
                    <a:p>
                      <a:pPr algn="just">
                        <a:spcBef>
                          <a:spcPts val="0"/>
                        </a:spcBef>
                        <a:spcAft>
                          <a:spcPts val="0"/>
                        </a:spcAft>
                      </a:pPr>
                      <a:r>
                        <a:rPr lang="en-US" sz="1200">
                          <a:effectLst/>
                        </a:rPr>
                        <a:t>1</a:t>
                      </a:r>
                      <a:endParaRPr lang="lv-LV"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spcBef>
                          <a:spcPts val="0"/>
                        </a:spcBef>
                        <a:spcAft>
                          <a:spcPts val="0"/>
                        </a:spcAft>
                      </a:pPr>
                      <a:r>
                        <a:rPr lang="en-US" sz="1200">
                          <a:effectLst/>
                        </a:rPr>
                        <a:t>Bedroom</a:t>
                      </a:r>
                      <a:endParaRPr lang="lv-LV"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0"/>
                        </a:spcBef>
                        <a:spcAft>
                          <a:spcPts val="0"/>
                        </a:spcAft>
                      </a:pPr>
                      <a:r>
                        <a:rPr lang="en-US" sz="1200">
                          <a:effectLst/>
                        </a:rPr>
                        <a:t>55 (90 for 2-room apartment)</a:t>
                      </a:r>
                      <a:endParaRPr lang="lv-LV"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0"/>
                        </a:spcBef>
                        <a:spcAft>
                          <a:spcPts val="0"/>
                        </a:spcAft>
                      </a:pPr>
                      <a:r>
                        <a:rPr lang="en-US" sz="1200">
                          <a:effectLst/>
                        </a:rPr>
                        <a:t>-</a:t>
                      </a:r>
                      <a:endParaRPr lang="lv-LV"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0">
                <a:tc>
                  <a:txBody>
                    <a:bodyPr/>
                    <a:lstStyle/>
                    <a:p>
                      <a:pPr algn="l">
                        <a:spcBef>
                          <a:spcPts val="0"/>
                        </a:spcBef>
                        <a:spcAft>
                          <a:spcPts val="0"/>
                        </a:spcAft>
                      </a:pPr>
                      <a:r>
                        <a:rPr lang="en-US" sz="1200">
                          <a:effectLst/>
                        </a:rPr>
                        <a:t>2</a:t>
                      </a:r>
                      <a:endParaRPr lang="lv-LV"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Bef>
                          <a:spcPts val="0"/>
                        </a:spcBef>
                        <a:spcAft>
                          <a:spcPts val="0"/>
                        </a:spcAft>
                      </a:pPr>
                      <a:r>
                        <a:rPr lang="en-US" sz="1200">
                          <a:effectLst/>
                        </a:rPr>
                        <a:t>Kitchen</a:t>
                      </a:r>
                      <a:endParaRPr lang="lv-LV"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0"/>
                        </a:spcBef>
                        <a:spcAft>
                          <a:spcPts val="0"/>
                        </a:spcAft>
                      </a:pPr>
                      <a:r>
                        <a:rPr lang="en-US" sz="1200">
                          <a:effectLst/>
                        </a:rPr>
                        <a:t>-</a:t>
                      </a:r>
                      <a:endParaRPr lang="lv-LV"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0"/>
                        </a:spcBef>
                        <a:spcAft>
                          <a:spcPts val="0"/>
                        </a:spcAft>
                      </a:pPr>
                      <a:r>
                        <a:rPr lang="en-US" sz="1200">
                          <a:effectLst/>
                        </a:rPr>
                        <a:t>90</a:t>
                      </a:r>
                      <a:endParaRPr lang="lv-LV"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r h="0">
                <a:tc>
                  <a:txBody>
                    <a:bodyPr/>
                    <a:lstStyle/>
                    <a:p>
                      <a:pPr algn="l">
                        <a:spcBef>
                          <a:spcPts val="0"/>
                        </a:spcBef>
                        <a:spcAft>
                          <a:spcPts val="0"/>
                        </a:spcAft>
                      </a:pPr>
                      <a:r>
                        <a:rPr lang="en-US" sz="1200">
                          <a:effectLst/>
                        </a:rPr>
                        <a:t>3</a:t>
                      </a:r>
                      <a:endParaRPr lang="lv-LV"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Bef>
                          <a:spcPts val="0"/>
                        </a:spcBef>
                        <a:spcAft>
                          <a:spcPts val="0"/>
                        </a:spcAft>
                      </a:pPr>
                      <a:r>
                        <a:rPr lang="en-US" sz="1200" dirty="0">
                          <a:effectLst/>
                        </a:rPr>
                        <a:t>Bathroom</a:t>
                      </a:r>
                      <a:endParaRPr lang="lv-LV"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0"/>
                        </a:spcBef>
                        <a:spcAft>
                          <a:spcPts val="0"/>
                        </a:spcAft>
                      </a:pPr>
                      <a:r>
                        <a:rPr lang="en-US" sz="1200">
                          <a:effectLst/>
                        </a:rPr>
                        <a:t>-</a:t>
                      </a:r>
                      <a:endParaRPr lang="lv-LV"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0"/>
                        </a:spcBef>
                        <a:spcAft>
                          <a:spcPts val="0"/>
                        </a:spcAft>
                      </a:pPr>
                      <a:r>
                        <a:rPr lang="en-US" sz="1200">
                          <a:effectLst/>
                        </a:rPr>
                        <a:t>50</a:t>
                      </a:r>
                      <a:endParaRPr lang="lv-LV"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3"/>
                  </a:ext>
                </a:extLst>
              </a:tr>
              <a:tr h="0">
                <a:tc>
                  <a:txBody>
                    <a:bodyPr/>
                    <a:lstStyle/>
                    <a:p>
                      <a:pPr algn="l">
                        <a:spcBef>
                          <a:spcPts val="0"/>
                        </a:spcBef>
                        <a:spcAft>
                          <a:spcPts val="0"/>
                        </a:spcAft>
                      </a:pPr>
                      <a:r>
                        <a:rPr lang="en-US" sz="1200">
                          <a:effectLst/>
                        </a:rPr>
                        <a:t>4</a:t>
                      </a:r>
                      <a:endParaRPr lang="lv-LV"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Bef>
                          <a:spcPts val="0"/>
                        </a:spcBef>
                        <a:spcAft>
                          <a:spcPts val="0"/>
                        </a:spcAft>
                      </a:pPr>
                      <a:r>
                        <a:rPr lang="en-US" sz="1200" dirty="0">
                          <a:effectLst/>
                        </a:rPr>
                        <a:t>Storage</a:t>
                      </a:r>
                      <a:endParaRPr lang="lv-LV"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0"/>
                        </a:spcBef>
                        <a:spcAft>
                          <a:spcPts val="0"/>
                        </a:spcAft>
                      </a:pPr>
                      <a:r>
                        <a:rPr lang="en-US" sz="1200">
                          <a:effectLst/>
                        </a:rPr>
                        <a:t>-</a:t>
                      </a:r>
                      <a:endParaRPr lang="lv-LV"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0"/>
                        </a:spcBef>
                        <a:spcAft>
                          <a:spcPts val="0"/>
                        </a:spcAft>
                      </a:pPr>
                      <a:r>
                        <a:rPr lang="en-US" sz="1200">
                          <a:effectLst/>
                        </a:rPr>
                        <a:t>-</a:t>
                      </a:r>
                      <a:endParaRPr lang="lv-LV"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4"/>
                  </a:ext>
                </a:extLst>
              </a:tr>
              <a:tr h="0">
                <a:tc gridSpan="2">
                  <a:txBody>
                    <a:bodyPr/>
                    <a:lstStyle/>
                    <a:p>
                      <a:pPr algn="just">
                        <a:spcBef>
                          <a:spcPts val="0"/>
                        </a:spcBef>
                        <a:spcAft>
                          <a:spcPts val="0"/>
                        </a:spcAft>
                      </a:pPr>
                      <a:r>
                        <a:rPr lang="en-US" sz="1200">
                          <a:effectLst/>
                        </a:rPr>
                        <a:t>Total for an apartment (m</a:t>
                      </a:r>
                      <a:r>
                        <a:rPr lang="en-US" sz="1200" baseline="30000">
                          <a:effectLst/>
                        </a:rPr>
                        <a:t>3</a:t>
                      </a:r>
                      <a:r>
                        <a:rPr lang="en-US" sz="1200">
                          <a:effectLst/>
                        </a:rPr>
                        <a:t>/h)</a:t>
                      </a:r>
                      <a:endParaRPr lang="lv-LV"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en-US"/>
                    </a:p>
                  </a:txBody>
                  <a:tcPr/>
                </a:tc>
                <a:tc>
                  <a:txBody>
                    <a:bodyPr/>
                    <a:lstStyle/>
                    <a:p>
                      <a:pPr algn="ctr">
                        <a:spcBef>
                          <a:spcPts val="0"/>
                        </a:spcBef>
                        <a:spcAft>
                          <a:spcPts val="0"/>
                        </a:spcAft>
                      </a:pPr>
                      <a:r>
                        <a:rPr lang="en-US" sz="1200">
                          <a:effectLst/>
                        </a:rPr>
                        <a:t>55 (90)</a:t>
                      </a:r>
                      <a:endParaRPr lang="lv-LV"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0"/>
                        </a:spcBef>
                        <a:spcAft>
                          <a:spcPts val="0"/>
                        </a:spcAft>
                      </a:pPr>
                      <a:r>
                        <a:rPr lang="en-US" sz="1200">
                          <a:effectLst/>
                        </a:rPr>
                        <a:t>140</a:t>
                      </a:r>
                      <a:endParaRPr lang="lv-LV"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5"/>
                  </a:ext>
                </a:extLst>
              </a:tr>
              <a:tr h="0">
                <a:tc gridSpan="2">
                  <a:txBody>
                    <a:bodyPr/>
                    <a:lstStyle/>
                    <a:p>
                      <a:pPr algn="just">
                        <a:spcBef>
                          <a:spcPts val="0"/>
                        </a:spcBef>
                        <a:spcAft>
                          <a:spcPts val="0"/>
                        </a:spcAft>
                      </a:pPr>
                      <a:r>
                        <a:rPr lang="en-US" sz="1200" dirty="0">
                          <a:effectLst/>
                        </a:rPr>
                        <a:t>Total for whole building (m</a:t>
                      </a:r>
                      <a:r>
                        <a:rPr lang="en-US" sz="1200" baseline="30000" dirty="0">
                          <a:effectLst/>
                        </a:rPr>
                        <a:t>3</a:t>
                      </a:r>
                      <a:r>
                        <a:rPr lang="en-US" sz="1200" dirty="0">
                          <a:effectLst/>
                        </a:rPr>
                        <a:t>/h)</a:t>
                      </a:r>
                      <a:endParaRPr lang="lv-LV"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en-US"/>
                    </a:p>
                  </a:txBody>
                  <a:tcPr/>
                </a:tc>
                <a:tc gridSpan="2">
                  <a:txBody>
                    <a:bodyPr/>
                    <a:lstStyle/>
                    <a:p>
                      <a:pPr algn="ctr">
                        <a:spcBef>
                          <a:spcPts val="0"/>
                        </a:spcBef>
                        <a:spcAft>
                          <a:spcPts val="0"/>
                        </a:spcAft>
                      </a:pPr>
                      <a:r>
                        <a:rPr lang="en-US" sz="1200" dirty="0">
                          <a:effectLst/>
                        </a:rPr>
                        <a:t>6 · 5 · 140 = 4200</a:t>
                      </a:r>
                      <a:endParaRPr lang="lv-LV"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en-US"/>
                    </a:p>
                  </a:txBody>
                  <a:tcPr/>
                </a:tc>
                <a:extLst>
                  <a:ext uri="{0D108BD9-81ED-4DB2-BD59-A6C34878D82A}">
                    <a16:rowId xmlns:a16="http://schemas.microsoft.com/office/drawing/2014/main" val="10006"/>
                  </a:ext>
                </a:extLst>
              </a:tr>
            </a:tbl>
          </a:graphicData>
        </a:graphic>
      </p:graphicFrame>
      <p:graphicFrame>
        <p:nvGraphicFramePr>
          <p:cNvPr id="7" name="Table 6">
            <a:extLst>
              <a:ext uri="{FF2B5EF4-FFF2-40B4-BE49-F238E27FC236}">
                <a16:creationId xmlns:a16="http://schemas.microsoft.com/office/drawing/2014/main" id="{EE9AE883-051B-4926-88B6-A63C319C7F69}"/>
              </a:ext>
            </a:extLst>
          </p:cNvPr>
          <p:cNvGraphicFramePr>
            <a:graphicFrameLocks noGrp="1"/>
          </p:cNvGraphicFramePr>
          <p:nvPr>
            <p:extLst>
              <p:ext uri="{D42A27DB-BD31-4B8C-83A1-F6EECF244321}">
                <p14:modId xmlns:p14="http://schemas.microsoft.com/office/powerpoint/2010/main" val="671706869"/>
              </p:ext>
            </p:extLst>
          </p:nvPr>
        </p:nvGraphicFramePr>
        <p:xfrm>
          <a:off x="862887" y="3405270"/>
          <a:ext cx="5717540" cy="1645920"/>
        </p:xfrm>
        <a:graphic>
          <a:graphicData uri="http://schemas.openxmlformats.org/drawingml/2006/table">
            <a:tbl>
              <a:tblPr firstRow="1" firstCol="1" bandRow="1">
                <a:tableStyleId>{5C22544A-7EE6-4342-B048-85BDC9FD1C3A}</a:tableStyleId>
              </a:tblPr>
              <a:tblGrid>
                <a:gridCol w="1443990">
                  <a:extLst>
                    <a:ext uri="{9D8B030D-6E8A-4147-A177-3AD203B41FA5}">
                      <a16:colId xmlns:a16="http://schemas.microsoft.com/office/drawing/2014/main" val="20000"/>
                    </a:ext>
                  </a:extLst>
                </a:gridCol>
                <a:gridCol w="1322705">
                  <a:extLst>
                    <a:ext uri="{9D8B030D-6E8A-4147-A177-3AD203B41FA5}">
                      <a16:colId xmlns:a16="http://schemas.microsoft.com/office/drawing/2014/main" val="20001"/>
                    </a:ext>
                  </a:extLst>
                </a:gridCol>
                <a:gridCol w="1462405">
                  <a:extLst>
                    <a:ext uri="{9D8B030D-6E8A-4147-A177-3AD203B41FA5}">
                      <a16:colId xmlns:a16="http://schemas.microsoft.com/office/drawing/2014/main" val="20002"/>
                    </a:ext>
                  </a:extLst>
                </a:gridCol>
                <a:gridCol w="1488440">
                  <a:extLst>
                    <a:ext uri="{9D8B030D-6E8A-4147-A177-3AD203B41FA5}">
                      <a16:colId xmlns:a16="http://schemas.microsoft.com/office/drawing/2014/main" val="20003"/>
                    </a:ext>
                  </a:extLst>
                </a:gridCol>
              </a:tblGrid>
              <a:tr h="0">
                <a:tc>
                  <a:txBody>
                    <a:bodyPr/>
                    <a:lstStyle/>
                    <a:p>
                      <a:pPr algn="ctr">
                        <a:spcBef>
                          <a:spcPts val="0"/>
                        </a:spcBef>
                        <a:spcAft>
                          <a:spcPts val="0"/>
                        </a:spcAft>
                      </a:pPr>
                      <a:r>
                        <a:rPr lang="en-US" sz="1200" dirty="0">
                          <a:effectLst/>
                        </a:rPr>
                        <a:t>Room </a:t>
                      </a:r>
                      <a:r>
                        <a:rPr lang="en-US" sz="1200" dirty="0" err="1">
                          <a:effectLst/>
                        </a:rPr>
                        <a:t>nr</a:t>
                      </a:r>
                      <a:r>
                        <a:rPr lang="en-US" sz="1200" dirty="0">
                          <a:effectLst/>
                        </a:rPr>
                        <a:t>.</a:t>
                      </a:r>
                      <a:endParaRPr lang="lv-LV"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0"/>
                        </a:spcBef>
                        <a:spcAft>
                          <a:spcPts val="0"/>
                        </a:spcAft>
                      </a:pPr>
                      <a:r>
                        <a:rPr lang="en-US" sz="1200" dirty="0">
                          <a:effectLst/>
                        </a:rPr>
                        <a:t>Room type</a:t>
                      </a:r>
                      <a:endParaRPr lang="lv-LV"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0"/>
                        </a:spcBef>
                        <a:spcAft>
                          <a:spcPts val="0"/>
                        </a:spcAft>
                      </a:pPr>
                      <a:r>
                        <a:rPr lang="en-US" sz="1200">
                          <a:effectLst/>
                        </a:rPr>
                        <a:t>Supply air</a:t>
                      </a:r>
                      <a:endParaRPr lang="lv-LV" sz="1600">
                        <a:effectLst/>
                      </a:endParaRPr>
                    </a:p>
                    <a:p>
                      <a:pPr algn="ctr">
                        <a:spcBef>
                          <a:spcPts val="0"/>
                        </a:spcBef>
                        <a:spcAft>
                          <a:spcPts val="0"/>
                        </a:spcAft>
                      </a:pPr>
                      <a:r>
                        <a:rPr lang="en-US" sz="1200">
                          <a:effectLst/>
                        </a:rPr>
                        <a:t>m</a:t>
                      </a:r>
                      <a:r>
                        <a:rPr lang="en-US" sz="1200" baseline="30000">
                          <a:effectLst/>
                        </a:rPr>
                        <a:t>3</a:t>
                      </a:r>
                      <a:r>
                        <a:rPr lang="en-US" sz="1200">
                          <a:effectLst/>
                        </a:rPr>
                        <a:t>/h</a:t>
                      </a:r>
                      <a:endParaRPr lang="lv-LV"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0"/>
                        </a:spcBef>
                        <a:spcAft>
                          <a:spcPts val="0"/>
                        </a:spcAft>
                      </a:pPr>
                      <a:r>
                        <a:rPr lang="en-US" sz="1200">
                          <a:effectLst/>
                        </a:rPr>
                        <a:t>Exhaust air</a:t>
                      </a:r>
                      <a:endParaRPr lang="lv-LV" sz="1600">
                        <a:effectLst/>
                      </a:endParaRPr>
                    </a:p>
                    <a:p>
                      <a:pPr algn="ctr">
                        <a:spcBef>
                          <a:spcPts val="0"/>
                        </a:spcBef>
                        <a:spcAft>
                          <a:spcPts val="0"/>
                        </a:spcAft>
                      </a:pPr>
                      <a:r>
                        <a:rPr lang="en-US" sz="1200">
                          <a:effectLst/>
                        </a:rPr>
                        <a:t>m</a:t>
                      </a:r>
                      <a:r>
                        <a:rPr lang="en-US" sz="1200" baseline="30000">
                          <a:effectLst/>
                        </a:rPr>
                        <a:t>3</a:t>
                      </a:r>
                      <a:r>
                        <a:rPr lang="en-US" sz="1200">
                          <a:effectLst/>
                        </a:rPr>
                        <a:t>/h</a:t>
                      </a:r>
                      <a:endParaRPr lang="lv-LV"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0"/>
                  </a:ext>
                </a:extLst>
              </a:tr>
              <a:tr h="0">
                <a:tc>
                  <a:txBody>
                    <a:bodyPr/>
                    <a:lstStyle/>
                    <a:p>
                      <a:pPr algn="ctr">
                        <a:spcBef>
                          <a:spcPts val="0"/>
                        </a:spcBef>
                        <a:spcAft>
                          <a:spcPts val="0"/>
                        </a:spcAft>
                      </a:pPr>
                      <a:r>
                        <a:rPr lang="en-US" sz="1200">
                          <a:effectLst/>
                        </a:rPr>
                        <a:t>1</a:t>
                      </a:r>
                      <a:endParaRPr lang="lv-LV"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spcBef>
                          <a:spcPts val="0"/>
                        </a:spcBef>
                        <a:spcAft>
                          <a:spcPts val="0"/>
                        </a:spcAft>
                      </a:pPr>
                      <a:r>
                        <a:rPr lang="en-US" sz="1200">
                          <a:effectLst/>
                        </a:rPr>
                        <a:t>Bedroom</a:t>
                      </a:r>
                      <a:endParaRPr lang="lv-LV"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0"/>
                        </a:spcBef>
                        <a:spcAft>
                          <a:spcPts val="0"/>
                        </a:spcAft>
                      </a:pPr>
                      <a:r>
                        <a:rPr lang="en-US" sz="1200">
                          <a:effectLst/>
                        </a:rPr>
                        <a:t>86</a:t>
                      </a:r>
                      <a:r>
                        <a:rPr lang="en-US" sz="1200" baseline="30000">
                          <a:effectLst/>
                        </a:rPr>
                        <a:t>*</a:t>
                      </a:r>
                      <a:endParaRPr lang="lv-LV"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0"/>
                        </a:spcBef>
                        <a:spcAft>
                          <a:spcPts val="0"/>
                        </a:spcAft>
                      </a:pPr>
                      <a:r>
                        <a:rPr lang="en-US" sz="1200">
                          <a:effectLst/>
                        </a:rPr>
                        <a:t>-</a:t>
                      </a:r>
                      <a:endParaRPr lang="lv-LV"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0">
                <a:tc>
                  <a:txBody>
                    <a:bodyPr/>
                    <a:lstStyle/>
                    <a:p>
                      <a:pPr algn="ctr">
                        <a:spcBef>
                          <a:spcPts val="0"/>
                        </a:spcBef>
                        <a:spcAft>
                          <a:spcPts val="0"/>
                        </a:spcAft>
                      </a:pPr>
                      <a:r>
                        <a:rPr lang="en-US" sz="1200">
                          <a:effectLst/>
                        </a:rPr>
                        <a:t>2</a:t>
                      </a:r>
                      <a:endParaRPr lang="lv-LV"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spcBef>
                          <a:spcPts val="0"/>
                        </a:spcBef>
                        <a:spcAft>
                          <a:spcPts val="0"/>
                        </a:spcAft>
                      </a:pPr>
                      <a:r>
                        <a:rPr lang="en-US" sz="1200">
                          <a:effectLst/>
                        </a:rPr>
                        <a:t>Kitchen</a:t>
                      </a:r>
                      <a:endParaRPr lang="lv-LV"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0"/>
                        </a:spcBef>
                        <a:spcAft>
                          <a:spcPts val="0"/>
                        </a:spcAft>
                      </a:pPr>
                      <a:r>
                        <a:rPr lang="en-US" sz="1200">
                          <a:effectLst/>
                        </a:rPr>
                        <a:t>-</a:t>
                      </a:r>
                      <a:endParaRPr lang="lv-LV"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0"/>
                        </a:spcBef>
                        <a:spcAft>
                          <a:spcPts val="0"/>
                        </a:spcAft>
                      </a:pPr>
                      <a:r>
                        <a:rPr lang="en-US" sz="1200">
                          <a:effectLst/>
                        </a:rPr>
                        <a:t>22 (30 for 2-room apartment)</a:t>
                      </a:r>
                      <a:endParaRPr lang="lv-LV"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r h="0">
                <a:tc>
                  <a:txBody>
                    <a:bodyPr/>
                    <a:lstStyle/>
                    <a:p>
                      <a:pPr algn="ctr">
                        <a:spcBef>
                          <a:spcPts val="0"/>
                        </a:spcBef>
                        <a:spcAft>
                          <a:spcPts val="0"/>
                        </a:spcAft>
                      </a:pPr>
                      <a:r>
                        <a:rPr lang="en-US" sz="1200">
                          <a:effectLst/>
                        </a:rPr>
                        <a:t>3</a:t>
                      </a:r>
                      <a:endParaRPr lang="lv-LV"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spcBef>
                          <a:spcPts val="0"/>
                        </a:spcBef>
                        <a:spcAft>
                          <a:spcPts val="0"/>
                        </a:spcAft>
                      </a:pPr>
                      <a:r>
                        <a:rPr lang="en-US" sz="1200">
                          <a:effectLst/>
                        </a:rPr>
                        <a:t>Bathroom+WC</a:t>
                      </a:r>
                      <a:endParaRPr lang="lv-LV"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0"/>
                        </a:spcBef>
                        <a:spcAft>
                          <a:spcPts val="0"/>
                        </a:spcAft>
                      </a:pPr>
                      <a:r>
                        <a:rPr lang="en-US" sz="1200">
                          <a:effectLst/>
                        </a:rPr>
                        <a:t>-</a:t>
                      </a:r>
                      <a:endParaRPr lang="lv-LV"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0"/>
                        </a:spcBef>
                        <a:spcAft>
                          <a:spcPts val="0"/>
                        </a:spcAft>
                      </a:pPr>
                      <a:r>
                        <a:rPr lang="en-US" sz="1200">
                          <a:effectLst/>
                        </a:rPr>
                        <a:t>54</a:t>
                      </a:r>
                      <a:endParaRPr lang="lv-LV"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3"/>
                  </a:ext>
                </a:extLst>
              </a:tr>
              <a:tr h="0">
                <a:tc>
                  <a:txBody>
                    <a:bodyPr/>
                    <a:lstStyle/>
                    <a:p>
                      <a:pPr algn="ctr">
                        <a:spcBef>
                          <a:spcPts val="0"/>
                        </a:spcBef>
                        <a:spcAft>
                          <a:spcPts val="0"/>
                        </a:spcAft>
                      </a:pPr>
                      <a:r>
                        <a:rPr lang="en-US" sz="1200">
                          <a:effectLst/>
                        </a:rPr>
                        <a:t>4</a:t>
                      </a:r>
                      <a:endParaRPr lang="lv-LV"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spcBef>
                          <a:spcPts val="0"/>
                        </a:spcBef>
                        <a:spcAft>
                          <a:spcPts val="0"/>
                        </a:spcAft>
                      </a:pPr>
                      <a:r>
                        <a:rPr lang="en-US" sz="1200">
                          <a:effectLst/>
                        </a:rPr>
                        <a:t>Storage</a:t>
                      </a:r>
                      <a:endParaRPr lang="lv-LV"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0"/>
                        </a:spcBef>
                        <a:spcAft>
                          <a:spcPts val="0"/>
                        </a:spcAft>
                      </a:pPr>
                      <a:r>
                        <a:rPr lang="en-US" sz="1200">
                          <a:effectLst/>
                        </a:rPr>
                        <a:t>-</a:t>
                      </a:r>
                      <a:endParaRPr lang="lv-LV"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0"/>
                        </a:spcBef>
                        <a:spcAft>
                          <a:spcPts val="0"/>
                        </a:spcAft>
                      </a:pPr>
                      <a:r>
                        <a:rPr lang="en-US" sz="1200">
                          <a:effectLst/>
                        </a:rPr>
                        <a:t>10</a:t>
                      </a:r>
                      <a:endParaRPr lang="lv-LV"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4"/>
                  </a:ext>
                </a:extLst>
              </a:tr>
              <a:tr h="0">
                <a:tc gridSpan="2">
                  <a:txBody>
                    <a:bodyPr/>
                    <a:lstStyle/>
                    <a:p>
                      <a:pPr algn="just">
                        <a:spcBef>
                          <a:spcPts val="0"/>
                        </a:spcBef>
                        <a:spcAft>
                          <a:spcPts val="0"/>
                        </a:spcAft>
                      </a:pPr>
                      <a:r>
                        <a:rPr lang="en-US" sz="1200">
                          <a:effectLst/>
                        </a:rPr>
                        <a:t>Total for an apartment (m</a:t>
                      </a:r>
                      <a:r>
                        <a:rPr lang="en-US" sz="1200" baseline="30000">
                          <a:effectLst/>
                        </a:rPr>
                        <a:t>3</a:t>
                      </a:r>
                      <a:r>
                        <a:rPr lang="en-US" sz="1200">
                          <a:effectLst/>
                        </a:rPr>
                        <a:t>/h)</a:t>
                      </a:r>
                      <a:endParaRPr lang="lv-LV"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en-US"/>
                    </a:p>
                  </a:txBody>
                  <a:tcPr/>
                </a:tc>
                <a:tc>
                  <a:txBody>
                    <a:bodyPr/>
                    <a:lstStyle/>
                    <a:p>
                      <a:pPr algn="ctr">
                        <a:spcBef>
                          <a:spcPts val="0"/>
                        </a:spcBef>
                        <a:spcAft>
                          <a:spcPts val="0"/>
                        </a:spcAft>
                      </a:pPr>
                      <a:r>
                        <a:rPr lang="en-US" sz="1200">
                          <a:effectLst/>
                        </a:rPr>
                        <a:t>86*</a:t>
                      </a:r>
                      <a:endParaRPr lang="lv-LV"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0"/>
                        </a:spcBef>
                        <a:spcAft>
                          <a:spcPts val="0"/>
                        </a:spcAft>
                      </a:pPr>
                      <a:r>
                        <a:rPr lang="en-US" sz="1200">
                          <a:effectLst/>
                        </a:rPr>
                        <a:t>86</a:t>
                      </a:r>
                      <a:endParaRPr lang="lv-LV"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5"/>
                  </a:ext>
                </a:extLst>
              </a:tr>
              <a:tr h="0">
                <a:tc gridSpan="2">
                  <a:txBody>
                    <a:bodyPr/>
                    <a:lstStyle/>
                    <a:p>
                      <a:pPr algn="just">
                        <a:spcBef>
                          <a:spcPts val="0"/>
                        </a:spcBef>
                        <a:spcAft>
                          <a:spcPts val="0"/>
                        </a:spcAft>
                      </a:pPr>
                      <a:r>
                        <a:rPr lang="en-US" sz="1200">
                          <a:effectLst/>
                        </a:rPr>
                        <a:t>Total for whole building (m</a:t>
                      </a:r>
                      <a:r>
                        <a:rPr lang="en-US" sz="1200" baseline="30000">
                          <a:effectLst/>
                        </a:rPr>
                        <a:t>3</a:t>
                      </a:r>
                      <a:r>
                        <a:rPr lang="en-US" sz="1200">
                          <a:effectLst/>
                        </a:rPr>
                        <a:t>/h)</a:t>
                      </a:r>
                      <a:endParaRPr lang="lv-LV"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en-US"/>
                    </a:p>
                  </a:txBody>
                  <a:tcPr/>
                </a:tc>
                <a:tc gridSpan="2">
                  <a:txBody>
                    <a:bodyPr/>
                    <a:lstStyle/>
                    <a:p>
                      <a:pPr algn="ctr">
                        <a:spcBef>
                          <a:spcPts val="0"/>
                        </a:spcBef>
                        <a:spcAft>
                          <a:spcPts val="0"/>
                        </a:spcAft>
                      </a:pPr>
                      <a:r>
                        <a:rPr lang="en-US" sz="1200" dirty="0">
                          <a:effectLst/>
                        </a:rPr>
                        <a:t>(5 · 86 + 119) · 5=2745</a:t>
                      </a:r>
                      <a:endParaRPr lang="lv-LV"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en-US"/>
                    </a:p>
                  </a:txBody>
                  <a:tcPr/>
                </a:tc>
                <a:extLst>
                  <a:ext uri="{0D108BD9-81ED-4DB2-BD59-A6C34878D82A}">
                    <a16:rowId xmlns:a16="http://schemas.microsoft.com/office/drawing/2014/main" val="10006"/>
                  </a:ext>
                </a:extLst>
              </a:tr>
            </a:tbl>
          </a:graphicData>
        </a:graphic>
      </p:graphicFrame>
      <p:sp>
        <p:nvSpPr>
          <p:cNvPr id="8" name="Rectangle 7">
            <a:extLst>
              <a:ext uri="{FF2B5EF4-FFF2-40B4-BE49-F238E27FC236}">
                <a16:creationId xmlns:a16="http://schemas.microsoft.com/office/drawing/2014/main" id="{12003641-191C-4768-B1A3-AD41B4F9B0DB}"/>
              </a:ext>
            </a:extLst>
          </p:cNvPr>
          <p:cNvSpPr/>
          <p:nvPr/>
        </p:nvSpPr>
        <p:spPr>
          <a:xfrm>
            <a:off x="817168" y="3110859"/>
            <a:ext cx="7699247" cy="276999"/>
          </a:xfrm>
          <a:prstGeom prst="rect">
            <a:avLst/>
          </a:prstGeom>
        </p:spPr>
        <p:txBody>
          <a:bodyPr wrap="square">
            <a:spAutoFit/>
          </a:bodyPr>
          <a:lstStyle/>
          <a:p>
            <a:r>
              <a:rPr lang="en-US" sz="1200" dirty="0"/>
              <a:t>Calculated ventilation air volumes for </a:t>
            </a:r>
            <a:r>
              <a:rPr lang="lv-LV" sz="1200" dirty="0" err="1"/>
              <a:t>Ėstonian</a:t>
            </a:r>
            <a:r>
              <a:rPr lang="en-US" sz="1200" dirty="0"/>
              <a:t> case study building</a:t>
            </a:r>
            <a:endParaRPr lang="lv-LV" sz="1200" dirty="0"/>
          </a:p>
        </p:txBody>
      </p:sp>
      <p:graphicFrame>
        <p:nvGraphicFramePr>
          <p:cNvPr id="9" name="Table 8">
            <a:extLst>
              <a:ext uri="{FF2B5EF4-FFF2-40B4-BE49-F238E27FC236}">
                <a16:creationId xmlns:a16="http://schemas.microsoft.com/office/drawing/2014/main" id="{978030A1-97AA-4AA4-9D85-EE300A75DB20}"/>
              </a:ext>
            </a:extLst>
          </p:cNvPr>
          <p:cNvGraphicFramePr>
            <a:graphicFrameLocks noGrp="1"/>
          </p:cNvGraphicFramePr>
          <p:nvPr>
            <p:extLst>
              <p:ext uri="{D42A27DB-BD31-4B8C-83A1-F6EECF244321}">
                <p14:modId xmlns:p14="http://schemas.microsoft.com/office/powerpoint/2010/main" val="3245502214"/>
              </p:ext>
            </p:extLst>
          </p:nvPr>
        </p:nvGraphicFramePr>
        <p:xfrm>
          <a:off x="862887" y="5350336"/>
          <a:ext cx="5717540" cy="1463040"/>
        </p:xfrm>
        <a:graphic>
          <a:graphicData uri="http://schemas.openxmlformats.org/drawingml/2006/table">
            <a:tbl>
              <a:tblPr firstRow="1" firstCol="1" bandRow="1">
                <a:tableStyleId>{5C22544A-7EE6-4342-B048-85BDC9FD1C3A}</a:tableStyleId>
              </a:tblPr>
              <a:tblGrid>
                <a:gridCol w="1443990">
                  <a:extLst>
                    <a:ext uri="{9D8B030D-6E8A-4147-A177-3AD203B41FA5}">
                      <a16:colId xmlns:a16="http://schemas.microsoft.com/office/drawing/2014/main" val="20000"/>
                    </a:ext>
                  </a:extLst>
                </a:gridCol>
                <a:gridCol w="1322705">
                  <a:extLst>
                    <a:ext uri="{9D8B030D-6E8A-4147-A177-3AD203B41FA5}">
                      <a16:colId xmlns:a16="http://schemas.microsoft.com/office/drawing/2014/main" val="20001"/>
                    </a:ext>
                  </a:extLst>
                </a:gridCol>
                <a:gridCol w="1462405">
                  <a:extLst>
                    <a:ext uri="{9D8B030D-6E8A-4147-A177-3AD203B41FA5}">
                      <a16:colId xmlns:a16="http://schemas.microsoft.com/office/drawing/2014/main" val="20002"/>
                    </a:ext>
                  </a:extLst>
                </a:gridCol>
                <a:gridCol w="1488440">
                  <a:extLst>
                    <a:ext uri="{9D8B030D-6E8A-4147-A177-3AD203B41FA5}">
                      <a16:colId xmlns:a16="http://schemas.microsoft.com/office/drawing/2014/main" val="20003"/>
                    </a:ext>
                  </a:extLst>
                </a:gridCol>
              </a:tblGrid>
              <a:tr h="0">
                <a:tc>
                  <a:txBody>
                    <a:bodyPr/>
                    <a:lstStyle/>
                    <a:p>
                      <a:pPr algn="ctr">
                        <a:spcBef>
                          <a:spcPts val="0"/>
                        </a:spcBef>
                        <a:spcAft>
                          <a:spcPts val="0"/>
                        </a:spcAft>
                      </a:pPr>
                      <a:r>
                        <a:rPr lang="en-US" sz="1200" dirty="0">
                          <a:effectLst/>
                        </a:rPr>
                        <a:t>Room </a:t>
                      </a:r>
                      <a:r>
                        <a:rPr lang="en-US" sz="1200" dirty="0" err="1">
                          <a:effectLst/>
                        </a:rPr>
                        <a:t>nr</a:t>
                      </a:r>
                      <a:r>
                        <a:rPr lang="en-US" sz="1200" dirty="0">
                          <a:effectLst/>
                        </a:rPr>
                        <a:t>.</a:t>
                      </a:r>
                      <a:endParaRPr lang="lv-LV"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0"/>
                        </a:spcBef>
                        <a:spcAft>
                          <a:spcPts val="0"/>
                        </a:spcAft>
                      </a:pPr>
                      <a:r>
                        <a:rPr lang="en-US" sz="1200" dirty="0">
                          <a:effectLst/>
                        </a:rPr>
                        <a:t>Room type</a:t>
                      </a:r>
                      <a:endParaRPr lang="lv-LV"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0"/>
                        </a:spcBef>
                        <a:spcAft>
                          <a:spcPts val="0"/>
                        </a:spcAft>
                      </a:pPr>
                      <a:r>
                        <a:rPr lang="en-US" sz="1200">
                          <a:effectLst/>
                        </a:rPr>
                        <a:t>Supply air</a:t>
                      </a:r>
                      <a:endParaRPr lang="lv-LV" sz="1200">
                        <a:effectLst/>
                      </a:endParaRPr>
                    </a:p>
                    <a:p>
                      <a:pPr algn="ctr">
                        <a:spcBef>
                          <a:spcPts val="0"/>
                        </a:spcBef>
                        <a:spcAft>
                          <a:spcPts val="0"/>
                        </a:spcAft>
                      </a:pPr>
                      <a:r>
                        <a:rPr lang="en-US" sz="1200">
                          <a:effectLst/>
                        </a:rPr>
                        <a:t>m</a:t>
                      </a:r>
                      <a:r>
                        <a:rPr lang="en-US" sz="1200" baseline="30000">
                          <a:effectLst/>
                        </a:rPr>
                        <a:t>3</a:t>
                      </a:r>
                      <a:r>
                        <a:rPr lang="en-US" sz="1200">
                          <a:effectLst/>
                        </a:rPr>
                        <a:t>/h</a:t>
                      </a:r>
                      <a:endParaRPr lang="lv-LV"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0"/>
                        </a:spcBef>
                        <a:spcAft>
                          <a:spcPts val="0"/>
                        </a:spcAft>
                      </a:pPr>
                      <a:r>
                        <a:rPr lang="en-US" sz="1200">
                          <a:effectLst/>
                        </a:rPr>
                        <a:t>Exhaust air</a:t>
                      </a:r>
                      <a:endParaRPr lang="lv-LV" sz="1200">
                        <a:effectLst/>
                      </a:endParaRPr>
                    </a:p>
                    <a:p>
                      <a:pPr algn="ctr">
                        <a:spcBef>
                          <a:spcPts val="0"/>
                        </a:spcBef>
                        <a:spcAft>
                          <a:spcPts val="0"/>
                        </a:spcAft>
                      </a:pPr>
                      <a:r>
                        <a:rPr lang="en-US" sz="1200">
                          <a:effectLst/>
                        </a:rPr>
                        <a:t>m</a:t>
                      </a:r>
                      <a:r>
                        <a:rPr lang="en-US" sz="1200" baseline="30000">
                          <a:effectLst/>
                        </a:rPr>
                        <a:t>3</a:t>
                      </a:r>
                      <a:r>
                        <a:rPr lang="en-US" sz="1200">
                          <a:effectLst/>
                        </a:rPr>
                        <a:t>/h</a:t>
                      </a:r>
                      <a:endParaRPr lang="lv-LV"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0"/>
                  </a:ext>
                </a:extLst>
              </a:tr>
              <a:tr h="0">
                <a:tc>
                  <a:txBody>
                    <a:bodyPr/>
                    <a:lstStyle/>
                    <a:p>
                      <a:pPr algn="just">
                        <a:spcBef>
                          <a:spcPts val="0"/>
                        </a:spcBef>
                        <a:spcAft>
                          <a:spcPts val="0"/>
                        </a:spcAft>
                      </a:pPr>
                      <a:r>
                        <a:rPr lang="en-US" sz="1200">
                          <a:effectLst/>
                        </a:rPr>
                        <a:t>1</a:t>
                      </a:r>
                      <a:endParaRPr lang="lv-LV"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spcBef>
                          <a:spcPts val="0"/>
                        </a:spcBef>
                        <a:spcAft>
                          <a:spcPts val="0"/>
                        </a:spcAft>
                      </a:pPr>
                      <a:r>
                        <a:rPr lang="en-US" sz="1200">
                          <a:effectLst/>
                        </a:rPr>
                        <a:t>Bedroom</a:t>
                      </a:r>
                      <a:endParaRPr lang="lv-LV"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0"/>
                        </a:spcBef>
                        <a:spcAft>
                          <a:spcPts val="0"/>
                        </a:spcAft>
                      </a:pPr>
                      <a:r>
                        <a:rPr lang="en-US" sz="1200">
                          <a:effectLst/>
                        </a:rPr>
                        <a:t>20</a:t>
                      </a:r>
                      <a:endParaRPr lang="lv-LV"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0"/>
                        </a:spcBef>
                        <a:spcAft>
                          <a:spcPts val="0"/>
                        </a:spcAft>
                      </a:pPr>
                      <a:r>
                        <a:rPr lang="en-US" sz="1200">
                          <a:effectLst/>
                        </a:rPr>
                        <a:t> </a:t>
                      </a:r>
                      <a:endParaRPr lang="lv-LV"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0">
                <a:tc>
                  <a:txBody>
                    <a:bodyPr/>
                    <a:lstStyle/>
                    <a:p>
                      <a:pPr algn="just">
                        <a:spcBef>
                          <a:spcPts val="0"/>
                        </a:spcBef>
                        <a:spcAft>
                          <a:spcPts val="0"/>
                        </a:spcAft>
                      </a:pPr>
                      <a:r>
                        <a:rPr lang="en-US" sz="1200">
                          <a:effectLst/>
                        </a:rPr>
                        <a:t>2</a:t>
                      </a:r>
                      <a:endParaRPr lang="lv-LV"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spcBef>
                          <a:spcPts val="0"/>
                        </a:spcBef>
                        <a:spcAft>
                          <a:spcPts val="0"/>
                        </a:spcAft>
                      </a:pPr>
                      <a:r>
                        <a:rPr lang="en-US" sz="1200">
                          <a:effectLst/>
                        </a:rPr>
                        <a:t>Kitchen</a:t>
                      </a:r>
                      <a:endParaRPr lang="lv-LV"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0"/>
                        </a:spcBef>
                        <a:spcAft>
                          <a:spcPts val="0"/>
                        </a:spcAft>
                      </a:pPr>
                      <a:r>
                        <a:rPr lang="en-US" sz="1200">
                          <a:effectLst/>
                        </a:rPr>
                        <a:t>-</a:t>
                      </a:r>
                      <a:endParaRPr lang="lv-LV"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0"/>
                        </a:spcBef>
                        <a:spcAft>
                          <a:spcPts val="0"/>
                        </a:spcAft>
                      </a:pPr>
                      <a:r>
                        <a:rPr lang="en-US" sz="1200">
                          <a:effectLst/>
                        </a:rPr>
                        <a:t>72 - VAV</a:t>
                      </a:r>
                      <a:endParaRPr lang="lv-LV"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r h="0">
                <a:tc>
                  <a:txBody>
                    <a:bodyPr/>
                    <a:lstStyle/>
                    <a:p>
                      <a:pPr algn="just">
                        <a:spcBef>
                          <a:spcPts val="0"/>
                        </a:spcBef>
                        <a:spcAft>
                          <a:spcPts val="0"/>
                        </a:spcAft>
                      </a:pPr>
                      <a:r>
                        <a:rPr lang="en-US" sz="1200">
                          <a:effectLst/>
                        </a:rPr>
                        <a:t>3</a:t>
                      </a:r>
                      <a:endParaRPr lang="lv-LV"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spcBef>
                          <a:spcPts val="0"/>
                        </a:spcBef>
                        <a:spcAft>
                          <a:spcPts val="0"/>
                        </a:spcAft>
                      </a:pPr>
                      <a:r>
                        <a:rPr lang="en-US" sz="1200">
                          <a:effectLst/>
                        </a:rPr>
                        <a:t>Bathroom</a:t>
                      </a:r>
                      <a:endParaRPr lang="lv-LV"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0"/>
                        </a:spcBef>
                        <a:spcAft>
                          <a:spcPts val="0"/>
                        </a:spcAft>
                      </a:pPr>
                      <a:r>
                        <a:rPr lang="en-US" sz="1200">
                          <a:effectLst/>
                        </a:rPr>
                        <a:t>-</a:t>
                      </a:r>
                      <a:endParaRPr lang="lv-LV"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0"/>
                        </a:spcBef>
                        <a:spcAft>
                          <a:spcPts val="0"/>
                        </a:spcAft>
                      </a:pPr>
                      <a:r>
                        <a:rPr lang="en-US" sz="1200">
                          <a:effectLst/>
                        </a:rPr>
                        <a:t>54 - VAV</a:t>
                      </a:r>
                      <a:endParaRPr lang="lv-LV"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3"/>
                  </a:ext>
                </a:extLst>
              </a:tr>
              <a:tr h="0">
                <a:tc>
                  <a:txBody>
                    <a:bodyPr/>
                    <a:lstStyle/>
                    <a:p>
                      <a:pPr algn="just">
                        <a:spcBef>
                          <a:spcPts val="0"/>
                        </a:spcBef>
                        <a:spcAft>
                          <a:spcPts val="0"/>
                        </a:spcAft>
                      </a:pPr>
                      <a:r>
                        <a:rPr lang="en-US" sz="1200">
                          <a:effectLst/>
                        </a:rPr>
                        <a:t>4</a:t>
                      </a:r>
                      <a:endParaRPr lang="lv-LV"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spcBef>
                          <a:spcPts val="0"/>
                        </a:spcBef>
                        <a:spcAft>
                          <a:spcPts val="0"/>
                        </a:spcAft>
                      </a:pPr>
                      <a:r>
                        <a:rPr lang="en-US" sz="1200">
                          <a:effectLst/>
                        </a:rPr>
                        <a:t>Storage</a:t>
                      </a:r>
                      <a:endParaRPr lang="lv-LV"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0"/>
                        </a:spcBef>
                        <a:spcAft>
                          <a:spcPts val="0"/>
                        </a:spcAft>
                      </a:pPr>
                      <a:r>
                        <a:rPr lang="en-US" sz="1200">
                          <a:effectLst/>
                        </a:rPr>
                        <a:t>-</a:t>
                      </a:r>
                      <a:endParaRPr lang="lv-LV"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0"/>
                        </a:spcBef>
                        <a:spcAft>
                          <a:spcPts val="0"/>
                        </a:spcAft>
                      </a:pPr>
                      <a:r>
                        <a:rPr lang="en-US" sz="1200">
                          <a:effectLst/>
                        </a:rPr>
                        <a:t>-</a:t>
                      </a:r>
                      <a:endParaRPr lang="lv-LV"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4"/>
                  </a:ext>
                </a:extLst>
              </a:tr>
              <a:tr h="0">
                <a:tc gridSpan="2">
                  <a:txBody>
                    <a:bodyPr/>
                    <a:lstStyle/>
                    <a:p>
                      <a:pPr algn="just">
                        <a:spcBef>
                          <a:spcPts val="0"/>
                        </a:spcBef>
                        <a:spcAft>
                          <a:spcPts val="0"/>
                        </a:spcAft>
                      </a:pPr>
                      <a:r>
                        <a:rPr lang="en-US" sz="1200">
                          <a:effectLst/>
                        </a:rPr>
                        <a:t>Total for an apartment (m</a:t>
                      </a:r>
                      <a:r>
                        <a:rPr lang="en-US" sz="1200" baseline="30000">
                          <a:effectLst/>
                        </a:rPr>
                        <a:t>3</a:t>
                      </a:r>
                      <a:r>
                        <a:rPr lang="en-US" sz="1200">
                          <a:effectLst/>
                        </a:rPr>
                        <a:t>/h)</a:t>
                      </a:r>
                      <a:endParaRPr lang="lv-LV"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en-US"/>
                    </a:p>
                  </a:txBody>
                  <a:tcPr/>
                </a:tc>
                <a:tc>
                  <a:txBody>
                    <a:bodyPr/>
                    <a:lstStyle/>
                    <a:p>
                      <a:pPr algn="ctr">
                        <a:spcBef>
                          <a:spcPts val="0"/>
                        </a:spcBef>
                        <a:spcAft>
                          <a:spcPts val="0"/>
                        </a:spcAft>
                      </a:pPr>
                      <a:r>
                        <a:rPr lang="en-US" sz="1200">
                          <a:effectLst/>
                        </a:rPr>
                        <a:t>40 (50)*</a:t>
                      </a:r>
                      <a:endParaRPr lang="lv-LV"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0"/>
                        </a:spcBef>
                        <a:spcAft>
                          <a:spcPts val="0"/>
                        </a:spcAft>
                      </a:pPr>
                      <a:r>
                        <a:rPr lang="en-US" sz="1200">
                          <a:effectLst/>
                        </a:rPr>
                        <a:t>40 (50)*</a:t>
                      </a:r>
                      <a:endParaRPr lang="lv-LV"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5"/>
                  </a:ext>
                </a:extLst>
              </a:tr>
              <a:tr h="0">
                <a:tc gridSpan="2">
                  <a:txBody>
                    <a:bodyPr/>
                    <a:lstStyle/>
                    <a:p>
                      <a:pPr algn="just">
                        <a:spcBef>
                          <a:spcPts val="0"/>
                        </a:spcBef>
                        <a:spcAft>
                          <a:spcPts val="0"/>
                        </a:spcAft>
                      </a:pPr>
                      <a:r>
                        <a:rPr lang="en-US" sz="1200" dirty="0">
                          <a:effectLst/>
                        </a:rPr>
                        <a:t>Total for whole building (m</a:t>
                      </a:r>
                      <a:r>
                        <a:rPr lang="en-US" sz="1200" baseline="30000" dirty="0">
                          <a:effectLst/>
                        </a:rPr>
                        <a:t>3</a:t>
                      </a:r>
                      <a:r>
                        <a:rPr lang="en-US" sz="1200" dirty="0">
                          <a:effectLst/>
                        </a:rPr>
                        <a:t>/h)</a:t>
                      </a:r>
                      <a:endParaRPr lang="lv-LV"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en-US"/>
                    </a:p>
                  </a:txBody>
                  <a:tcPr/>
                </a:tc>
                <a:tc gridSpan="2">
                  <a:txBody>
                    <a:bodyPr/>
                    <a:lstStyle/>
                    <a:p>
                      <a:pPr algn="ctr">
                        <a:spcBef>
                          <a:spcPts val="0"/>
                        </a:spcBef>
                        <a:spcAft>
                          <a:spcPts val="0"/>
                        </a:spcAft>
                      </a:pPr>
                      <a:r>
                        <a:rPr lang="en-US" sz="1200" dirty="0">
                          <a:effectLst/>
                        </a:rPr>
                        <a:t>(5 · 40 + 50) · 5 = 1250</a:t>
                      </a:r>
                      <a:endParaRPr lang="lv-LV"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en-US"/>
                    </a:p>
                  </a:txBody>
                  <a:tcPr/>
                </a:tc>
                <a:extLst>
                  <a:ext uri="{0D108BD9-81ED-4DB2-BD59-A6C34878D82A}">
                    <a16:rowId xmlns:a16="http://schemas.microsoft.com/office/drawing/2014/main" val="10006"/>
                  </a:ext>
                </a:extLst>
              </a:tr>
            </a:tbl>
          </a:graphicData>
        </a:graphic>
      </p:graphicFrame>
      <p:sp>
        <p:nvSpPr>
          <p:cNvPr id="10" name="Rectangle 9">
            <a:extLst>
              <a:ext uri="{FF2B5EF4-FFF2-40B4-BE49-F238E27FC236}">
                <a16:creationId xmlns:a16="http://schemas.microsoft.com/office/drawing/2014/main" id="{2AABF255-0F0D-4F21-A6ED-9B74845A11BE}"/>
              </a:ext>
            </a:extLst>
          </p:cNvPr>
          <p:cNvSpPr/>
          <p:nvPr/>
        </p:nvSpPr>
        <p:spPr>
          <a:xfrm>
            <a:off x="862887" y="5111470"/>
            <a:ext cx="7699247" cy="276999"/>
          </a:xfrm>
          <a:prstGeom prst="rect">
            <a:avLst/>
          </a:prstGeom>
        </p:spPr>
        <p:txBody>
          <a:bodyPr wrap="square">
            <a:spAutoFit/>
          </a:bodyPr>
          <a:lstStyle/>
          <a:p>
            <a:r>
              <a:rPr lang="en-US" sz="1200" dirty="0"/>
              <a:t>Calculated ventilation air volumes for </a:t>
            </a:r>
            <a:r>
              <a:rPr lang="lv-LV" sz="1200" dirty="0" err="1"/>
              <a:t>Denmark</a:t>
            </a:r>
            <a:r>
              <a:rPr lang="en-US" sz="1200" dirty="0"/>
              <a:t> case study building</a:t>
            </a:r>
            <a:endParaRPr lang="lv-LV" sz="1200" dirty="0"/>
          </a:p>
        </p:txBody>
      </p:sp>
      <p:pic>
        <p:nvPicPr>
          <p:cNvPr id="11" name="Picture 6">
            <a:extLst>
              <a:ext uri="{FF2B5EF4-FFF2-40B4-BE49-F238E27FC236}">
                <a16:creationId xmlns:a16="http://schemas.microsoft.com/office/drawing/2014/main" id="{5EF6DD99-6838-4E37-B7A4-79DA4F1FA5C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l="9515" r="8553"/>
          <a:stretch>
            <a:fillRect/>
          </a:stretch>
        </p:blipFill>
        <p:spPr bwMode="auto">
          <a:xfrm>
            <a:off x="6672028" y="1123377"/>
            <a:ext cx="2736340" cy="235274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8DB02937-6219-46C7-87C1-96A817DC0C80}"/>
              </a:ext>
            </a:extLst>
          </p:cNvPr>
          <p:cNvSpPr/>
          <p:nvPr/>
        </p:nvSpPr>
        <p:spPr>
          <a:xfrm>
            <a:off x="6816080" y="6569198"/>
            <a:ext cx="5375920" cy="348813"/>
          </a:xfrm>
          <a:prstGeom prst="rect">
            <a:avLst/>
          </a:prstGeom>
        </p:spPr>
        <p:txBody>
          <a:bodyPr wrap="square">
            <a:spAutoFit/>
          </a:bodyPr>
          <a:lstStyle/>
          <a:p>
            <a:pPr algn="ctr">
              <a:lnSpc>
                <a:spcPts val="1000"/>
              </a:lnSpc>
              <a:spcBef>
                <a:spcPts val="1000"/>
              </a:spcBef>
              <a:spcAft>
                <a:spcPts val="0"/>
              </a:spcAft>
            </a:pPr>
            <a:r>
              <a:rPr lang="en-US" sz="1200" dirty="0">
                <a:latin typeface="Times New Roman" panose="02020603050405020304" pitchFamily="18" charset="0"/>
                <a:ea typeface="SimSun" panose="02010600030101010101" pitchFamily="2" charset="-122"/>
              </a:rPr>
              <a:t>Fig. 2. (a) Plan of 1-room apartment of case building; (b) Plan of whole staircase section of case study building</a:t>
            </a:r>
            <a:endParaRPr lang="lv-LV" sz="1200" dirty="0">
              <a:effectLst/>
              <a:latin typeface="Times New Roman" panose="02020603050405020304" pitchFamily="18" charset="0"/>
              <a:ea typeface="SimSun" panose="02010600030101010101" pitchFamily="2" charset="-122"/>
            </a:endParaRPr>
          </a:p>
        </p:txBody>
      </p:sp>
      <p:pic>
        <p:nvPicPr>
          <p:cNvPr id="13" name="Picture 1">
            <a:extLst>
              <a:ext uri="{FF2B5EF4-FFF2-40B4-BE49-F238E27FC236}">
                <a16:creationId xmlns:a16="http://schemas.microsoft.com/office/drawing/2014/main" id="{7A2F8C86-6D47-4627-A4E3-13B73DD7A5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47161" y="3536398"/>
            <a:ext cx="4706639" cy="303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3981028"/>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91820-51ED-4B86-A391-5347DA5BA8B9}"/>
              </a:ext>
            </a:extLst>
          </p:cNvPr>
          <p:cNvSpPr>
            <a:spLocks noGrp="1"/>
          </p:cNvSpPr>
          <p:nvPr>
            <p:ph type="title"/>
          </p:nvPr>
        </p:nvSpPr>
        <p:spPr/>
        <p:txBody>
          <a:bodyPr/>
          <a:lstStyle/>
          <a:p>
            <a:r>
              <a:rPr lang="en-GB" dirty="0"/>
              <a:t>Ventilation type selection (1)</a:t>
            </a:r>
          </a:p>
        </p:txBody>
      </p:sp>
      <p:sp>
        <p:nvSpPr>
          <p:cNvPr id="4" name="Footer Placeholder 3">
            <a:extLst>
              <a:ext uri="{FF2B5EF4-FFF2-40B4-BE49-F238E27FC236}">
                <a16:creationId xmlns:a16="http://schemas.microsoft.com/office/drawing/2014/main" id="{B709C79B-C1FD-4B65-945B-3B05BBEE340E}"/>
              </a:ext>
            </a:extLst>
          </p:cNvPr>
          <p:cNvSpPr>
            <a:spLocks noGrp="1"/>
          </p:cNvSpPr>
          <p:nvPr>
            <p:ph type="ftr" sz="quarter" idx="11"/>
          </p:nvPr>
        </p:nvSpPr>
        <p:spPr/>
        <p:txBody>
          <a:bodyPr/>
          <a:lstStyle/>
          <a:p>
            <a:endParaRPr lang="en-GB"/>
          </a:p>
        </p:txBody>
      </p:sp>
      <p:pic>
        <p:nvPicPr>
          <p:cNvPr id="5" name="Picture 4">
            <a:extLst>
              <a:ext uri="{FF2B5EF4-FFF2-40B4-BE49-F238E27FC236}">
                <a16:creationId xmlns:a16="http://schemas.microsoft.com/office/drawing/2014/main" id="{FF82F17F-2FD3-4E40-A60F-8DEF8234134F}"/>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0329" y="1352662"/>
            <a:ext cx="3557016" cy="3648419"/>
          </a:xfrm>
          <a:prstGeom prst="rect">
            <a:avLst/>
          </a:prstGeom>
          <a:noFill/>
          <a:ln>
            <a:noFill/>
          </a:ln>
        </p:spPr>
      </p:pic>
      <p:sp>
        <p:nvSpPr>
          <p:cNvPr id="6" name="Rectangle 5">
            <a:extLst>
              <a:ext uri="{FF2B5EF4-FFF2-40B4-BE49-F238E27FC236}">
                <a16:creationId xmlns:a16="http://schemas.microsoft.com/office/drawing/2014/main" id="{BDC613A9-F1B1-42A1-AD08-146EAC3397A0}"/>
              </a:ext>
            </a:extLst>
          </p:cNvPr>
          <p:cNvSpPr/>
          <p:nvPr/>
        </p:nvSpPr>
        <p:spPr>
          <a:xfrm>
            <a:off x="502397" y="5094295"/>
            <a:ext cx="3410712" cy="430887"/>
          </a:xfrm>
          <a:prstGeom prst="rect">
            <a:avLst/>
          </a:prstGeom>
        </p:spPr>
        <p:txBody>
          <a:bodyPr wrap="square">
            <a:spAutoFit/>
          </a:bodyPr>
          <a:lstStyle/>
          <a:p>
            <a:pPr algn="ctr"/>
            <a:r>
              <a:rPr lang="en-US" sz="1100" dirty="0">
                <a:latin typeface="Arial" panose="020B0604020202020204" pitchFamily="34" charset="0"/>
                <a:ea typeface="Times New Roman" panose="02020603050405020304" pitchFamily="18" charset="0"/>
                <a:cs typeface="Times New Roman" panose="02020603050405020304" pitchFamily="18" charset="0"/>
              </a:rPr>
              <a:t>Ventilation system through openable windows and natural exhaust</a:t>
            </a:r>
            <a:endParaRPr lang="en-GB" sz="1100" dirty="0"/>
          </a:p>
        </p:txBody>
      </p:sp>
      <p:pic>
        <p:nvPicPr>
          <p:cNvPr id="7" name="Picture 6">
            <a:extLst>
              <a:ext uri="{FF2B5EF4-FFF2-40B4-BE49-F238E27FC236}">
                <a16:creationId xmlns:a16="http://schemas.microsoft.com/office/drawing/2014/main" id="{55D22E1A-6747-43A3-86FB-E85A481B8D25}"/>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8207" y="1367370"/>
            <a:ext cx="3364992" cy="3598979"/>
          </a:xfrm>
          <a:prstGeom prst="rect">
            <a:avLst/>
          </a:prstGeom>
          <a:noFill/>
          <a:ln>
            <a:noFill/>
          </a:ln>
        </p:spPr>
      </p:pic>
      <p:sp>
        <p:nvSpPr>
          <p:cNvPr id="8" name="Rectangle 7">
            <a:extLst>
              <a:ext uri="{FF2B5EF4-FFF2-40B4-BE49-F238E27FC236}">
                <a16:creationId xmlns:a16="http://schemas.microsoft.com/office/drawing/2014/main" id="{26A4E10F-503A-45B1-91C8-3E7C27AA7A1D}"/>
              </a:ext>
            </a:extLst>
          </p:cNvPr>
          <p:cNvSpPr/>
          <p:nvPr/>
        </p:nvSpPr>
        <p:spPr>
          <a:xfrm>
            <a:off x="5867400" y="5013506"/>
            <a:ext cx="4572000" cy="261610"/>
          </a:xfrm>
          <a:prstGeom prst="rect">
            <a:avLst/>
          </a:prstGeom>
        </p:spPr>
        <p:txBody>
          <a:bodyPr>
            <a:spAutoFit/>
          </a:bodyPr>
          <a:lstStyle/>
          <a:p>
            <a:r>
              <a:rPr lang="en-US" sz="1100" dirty="0">
                <a:latin typeface="Arial" panose="020B0604020202020204" pitchFamily="34" charset="0"/>
                <a:ea typeface="Times New Roman" panose="02020603050405020304" pitchFamily="18" charset="0"/>
                <a:cs typeface="Times New Roman" panose="02020603050405020304" pitchFamily="18" charset="0"/>
              </a:rPr>
              <a:t>Ventilation system through air inlets and natural exhaust</a:t>
            </a:r>
            <a:endParaRPr lang="en-GB" sz="1100" dirty="0"/>
          </a:p>
        </p:txBody>
      </p:sp>
      <p:pic>
        <p:nvPicPr>
          <p:cNvPr id="9" name="Picture 4" descr="Attēlu rezultāti vaicājumam “systemair vtk”">
            <a:extLst>
              <a:ext uri="{FF2B5EF4-FFF2-40B4-BE49-F238E27FC236}">
                <a16:creationId xmlns:a16="http://schemas.microsoft.com/office/drawing/2014/main" id="{5D31D340-53D8-4FF7-9E80-1C6F5675082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885393" y="3429000"/>
            <a:ext cx="1596742" cy="140912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Attēlu rezultāti vaicājumam “aereco”">
            <a:extLst>
              <a:ext uri="{FF2B5EF4-FFF2-40B4-BE49-F238E27FC236}">
                <a16:creationId xmlns:a16="http://schemas.microsoft.com/office/drawing/2014/main" id="{751F546D-C15D-4E4C-8C52-16F49473591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881767" y="1470971"/>
            <a:ext cx="1663700" cy="16637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descr="Attēlu rezultāti vaicājumam “ventilācijas reste”">
            <a:extLst>
              <a:ext uri="{FF2B5EF4-FFF2-40B4-BE49-F238E27FC236}">
                <a16:creationId xmlns:a16="http://schemas.microsoft.com/office/drawing/2014/main" id="{3E49221D-A9B5-41C4-83EE-817CA99D7986}"/>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38872" y="1367370"/>
            <a:ext cx="1372593" cy="102944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2" name="Content Placeholder 4">
            <a:extLst>
              <a:ext uri="{FF2B5EF4-FFF2-40B4-BE49-F238E27FC236}">
                <a16:creationId xmlns:a16="http://schemas.microsoft.com/office/drawing/2014/main" id="{13B0A829-8770-4BC9-9823-FC6103214143}"/>
              </a:ext>
            </a:extLst>
          </p:cNvPr>
          <p:cNvGraphicFramePr>
            <a:graphicFrameLocks/>
          </p:cNvGraphicFramePr>
          <p:nvPr>
            <p:extLst>
              <p:ext uri="{D42A27DB-BD31-4B8C-83A1-F6EECF244321}">
                <p14:modId xmlns:p14="http://schemas.microsoft.com/office/powerpoint/2010/main" val="1392540447"/>
              </p:ext>
            </p:extLst>
          </p:nvPr>
        </p:nvGraphicFramePr>
        <p:xfrm>
          <a:off x="150353" y="5520602"/>
          <a:ext cx="4114799" cy="1219200"/>
        </p:xfrm>
        <a:graphic>
          <a:graphicData uri="http://schemas.openxmlformats.org/drawingml/2006/table">
            <a:tbl>
              <a:tblPr firstRow="1" firstCol="1" bandRow="1">
                <a:tableStyleId>{5C22544A-7EE6-4342-B048-85BDC9FD1C3A}</a:tableStyleId>
              </a:tblPr>
              <a:tblGrid>
                <a:gridCol w="850014">
                  <a:extLst>
                    <a:ext uri="{9D8B030D-6E8A-4147-A177-3AD203B41FA5}">
                      <a16:colId xmlns:a16="http://schemas.microsoft.com/office/drawing/2014/main" val="3014754304"/>
                    </a:ext>
                  </a:extLst>
                </a:gridCol>
                <a:gridCol w="818481">
                  <a:extLst>
                    <a:ext uri="{9D8B030D-6E8A-4147-A177-3AD203B41FA5}">
                      <a16:colId xmlns:a16="http://schemas.microsoft.com/office/drawing/2014/main" val="2124340077"/>
                    </a:ext>
                  </a:extLst>
                </a:gridCol>
                <a:gridCol w="813454">
                  <a:extLst>
                    <a:ext uri="{9D8B030D-6E8A-4147-A177-3AD203B41FA5}">
                      <a16:colId xmlns:a16="http://schemas.microsoft.com/office/drawing/2014/main" val="1094320748"/>
                    </a:ext>
                  </a:extLst>
                </a:gridCol>
                <a:gridCol w="612376">
                  <a:extLst>
                    <a:ext uri="{9D8B030D-6E8A-4147-A177-3AD203B41FA5}">
                      <a16:colId xmlns:a16="http://schemas.microsoft.com/office/drawing/2014/main" val="645528493"/>
                    </a:ext>
                  </a:extLst>
                </a:gridCol>
                <a:gridCol w="1020474">
                  <a:extLst>
                    <a:ext uri="{9D8B030D-6E8A-4147-A177-3AD203B41FA5}">
                      <a16:colId xmlns:a16="http://schemas.microsoft.com/office/drawing/2014/main" val="3979967101"/>
                    </a:ext>
                  </a:extLst>
                </a:gridCol>
              </a:tblGrid>
              <a:tr h="0">
                <a:tc>
                  <a:txBody>
                    <a:bodyPr/>
                    <a:lstStyle/>
                    <a:p>
                      <a:pPr indent="0" algn="ctr" hangingPunct="0">
                        <a:lnSpc>
                          <a:spcPts val="1200"/>
                        </a:lnSpc>
                        <a:spcAft>
                          <a:spcPts val="0"/>
                        </a:spcAft>
                      </a:pPr>
                      <a:r>
                        <a:rPr lang="en-US" sz="900">
                          <a:effectLst/>
                        </a:rPr>
                        <a:t>Name</a:t>
                      </a:r>
                      <a:endParaRPr lang="en-GB"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0" algn="ctr" hangingPunct="0">
                        <a:lnSpc>
                          <a:spcPts val="1200"/>
                        </a:lnSpc>
                        <a:spcAft>
                          <a:spcPts val="0"/>
                        </a:spcAft>
                      </a:pPr>
                      <a:r>
                        <a:rPr lang="en-US" sz="900" dirty="0">
                          <a:effectLst/>
                        </a:rPr>
                        <a:t>Size</a:t>
                      </a:r>
                      <a:endParaRPr lang="en-GB" sz="1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0" algn="ctr" hangingPunct="0">
                        <a:lnSpc>
                          <a:spcPts val="1200"/>
                        </a:lnSpc>
                        <a:spcAft>
                          <a:spcPts val="0"/>
                        </a:spcAft>
                      </a:pPr>
                      <a:r>
                        <a:rPr lang="en-US" sz="900" dirty="0">
                          <a:effectLst/>
                        </a:rPr>
                        <a:t>Units</a:t>
                      </a:r>
                      <a:endParaRPr lang="en-GB" sz="1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0" algn="ctr" hangingPunct="0">
                        <a:lnSpc>
                          <a:spcPts val="1200"/>
                        </a:lnSpc>
                        <a:spcAft>
                          <a:spcPts val="0"/>
                        </a:spcAft>
                      </a:pPr>
                      <a:r>
                        <a:rPr lang="en-US" sz="900" dirty="0">
                          <a:effectLst/>
                        </a:rPr>
                        <a:t>Quantity</a:t>
                      </a:r>
                      <a:endParaRPr lang="en-GB" sz="1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0" algn="ctr" hangingPunct="0">
                        <a:lnSpc>
                          <a:spcPts val="1200"/>
                        </a:lnSpc>
                        <a:spcAft>
                          <a:spcPts val="0"/>
                        </a:spcAft>
                      </a:pPr>
                      <a:r>
                        <a:rPr lang="en-US" sz="900">
                          <a:effectLst/>
                        </a:rPr>
                        <a:t>Average price in EU for one unit (EUR)</a:t>
                      </a:r>
                      <a:endParaRPr lang="en-GB" sz="10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2314055724"/>
                  </a:ext>
                </a:extLst>
              </a:tr>
              <a:tr h="0">
                <a:tc>
                  <a:txBody>
                    <a:bodyPr/>
                    <a:lstStyle/>
                    <a:p>
                      <a:pPr indent="0" algn="ctr" hangingPunct="0">
                        <a:lnSpc>
                          <a:spcPts val="1200"/>
                        </a:lnSpc>
                        <a:spcAft>
                          <a:spcPts val="0"/>
                        </a:spcAft>
                      </a:pPr>
                      <a:r>
                        <a:rPr lang="en-US" sz="900">
                          <a:effectLst/>
                        </a:rPr>
                        <a:t>Extract grille</a:t>
                      </a:r>
                      <a:endParaRPr lang="en-GB"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0" algn="ctr" hangingPunct="0">
                        <a:lnSpc>
                          <a:spcPts val="1200"/>
                        </a:lnSpc>
                        <a:spcAft>
                          <a:spcPts val="0"/>
                        </a:spcAft>
                      </a:pPr>
                      <a:r>
                        <a:rPr lang="en-US" sz="900">
                          <a:effectLst/>
                        </a:rPr>
                        <a:t>200x100 mm</a:t>
                      </a:r>
                      <a:endParaRPr lang="en-GB"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0" algn="ctr" hangingPunct="0">
                        <a:lnSpc>
                          <a:spcPts val="1200"/>
                        </a:lnSpc>
                        <a:spcAft>
                          <a:spcPts val="0"/>
                        </a:spcAft>
                      </a:pPr>
                      <a:r>
                        <a:rPr lang="en-US" sz="900">
                          <a:effectLst/>
                        </a:rPr>
                        <a:t>Pcs.</a:t>
                      </a:r>
                      <a:endParaRPr lang="en-GB"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0" algn="ctr" hangingPunct="0">
                        <a:lnSpc>
                          <a:spcPts val="1200"/>
                        </a:lnSpc>
                        <a:spcAft>
                          <a:spcPts val="0"/>
                        </a:spcAft>
                      </a:pPr>
                      <a:r>
                        <a:rPr lang="en-US" sz="900">
                          <a:effectLst/>
                        </a:rPr>
                        <a:t>1</a:t>
                      </a:r>
                      <a:endParaRPr lang="en-GB"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0" algn="ctr" hangingPunct="0">
                        <a:lnSpc>
                          <a:spcPts val="1200"/>
                        </a:lnSpc>
                        <a:spcAft>
                          <a:spcPts val="0"/>
                        </a:spcAft>
                      </a:pPr>
                      <a:r>
                        <a:rPr lang="en-US" sz="900">
                          <a:effectLst/>
                        </a:rPr>
                        <a:t>17.00</a:t>
                      </a:r>
                      <a:endParaRPr lang="en-GB" sz="10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2641947710"/>
                  </a:ext>
                </a:extLst>
              </a:tr>
              <a:tr h="0">
                <a:tc>
                  <a:txBody>
                    <a:bodyPr/>
                    <a:lstStyle/>
                    <a:p>
                      <a:pPr indent="0" algn="ctr" hangingPunct="0">
                        <a:lnSpc>
                          <a:spcPts val="1200"/>
                        </a:lnSpc>
                        <a:spcAft>
                          <a:spcPts val="0"/>
                        </a:spcAft>
                      </a:pPr>
                      <a:r>
                        <a:rPr lang="en-US" sz="900">
                          <a:effectLst/>
                        </a:rPr>
                        <a:t>Extract grille</a:t>
                      </a:r>
                      <a:endParaRPr lang="en-GB"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0" algn="ctr" hangingPunct="0">
                        <a:lnSpc>
                          <a:spcPts val="1200"/>
                        </a:lnSpc>
                        <a:spcAft>
                          <a:spcPts val="0"/>
                        </a:spcAft>
                      </a:pPr>
                      <a:r>
                        <a:rPr lang="en-US" sz="900">
                          <a:effectLst/>
                        </a:rPr>
                        <a:t>200x200 mm</a:t>
                      </a:r>
                      <a:endParaRPr lang="en-GB"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0" algn="ctr" hangingPunct="0">
                        <a:lnSpc>
                          <a:spcPts val="1200"/>
                        </a:lnSpc>
                        <a:spcAft>
                          <a:spcPts val="0"/>
                        </a:spcAft>
                      </a:pPr>
                      <a:r>
                        <a:rPr lang="en-US" sz="900">
                          <a:effectLst/>
                        </a:rPr>
                        <a:t>Pcs.</a:t>
                      </a:r>
                      <a:endParaRPr lang="en-GB"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0" algn="ctr" hangingPunct="0">
                        <a:lnSpc>
                          <a:spcPts val="1200"/>
                        </a:lnSpc>
                        <a:spcAft>
                          <a:spcPts val="0"/>
                        </a:spcAft>
                      </a:pPr>
                      <a:r>
                        <a:rPr lang="en-US" sz="900">
                          <a:effectLst/>
                        </a:rPr>
                        <a:t>1</a:t>
                      </a:r>
                      <a:endParaRPr lang="en-GB"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0" algn="ctr" hangingPunct="0">
                        <a:lnSpc>
                          <a:spcPts val="1200"/>
                        </a:lnSpc>
                        <a:spcAft>
                          <a:spcPts val="0"/>
                        </a:spcAft>
                      </a:pPr>
                      <a:r>
                        <a:rPr lang="en-US" sz="900">
                          <a:effectLst/>
                        </a:rPr>
                        <a:t>20.00</a:t>
                      </a:r>
                      <a:endParaRPr lang="en-GB" sz="10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350366751"/>
                  </a:ext>
                </a:extLst>
              </a:tr>
              <a:tr h="0">
                <a:tc>
                  <a:txBody>
                    <a:bodyPr/>
                    <a:lstStyle/>
                    <a:p>
                      <a:pPr indent="0" algn="ctr" hangingPunct="0">
                        <a:lnSpc>
                          <a:spcPts val="1200"/>
                        </a:lnSpc>
                        <a:spcAft>
                          <a:spcPts val="0"/>
                        </a:spcAft>
                      </a:pPr>
                      <a:r>
                        <a:rPr lang="en-US" sz="900">
                          <a:effectLst/>
                        </a:rPr>
                        <a:t>Duct</a:t>
                      </a:r>
                      <a:endParaRPr lang="en-GB"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0" algn="ctr" hangingPunct="0">
                        <a:lnSpc>
                          <a:spcPts val="1200"/>
                        </a:lnSpc>
                        <a:spcAft>
                          <a:spcPts val="0"/>
                        </a:spcAft>
                      </a:pPr>
                      <a:r>
                        <a:rPr lang="en-US" sz="900">
                          <a:effectLst/>
                        </a:rPr>
                        <a:t>Ø200 mm</a:t>
                      </a:r>
                      <a:endParaRPr lang="en-GB"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0" algn="ctr" hangingPunct="0">
                        <a:lnSpc>
                          <a:spcPts val="1200"/>
                        </a:lnSpc>
                        <a:spcAft>
                          <a:spcPts val="0"/>
                        </a:spcAft>
                      </a:pPr>
                      <a:r>
                        <a:rPr lang="en-US" sz="900">
                          <a:effectLst/>
                        </a:rPr>
                        <a:t>m</a:t>
                      </a:r>
                      <a:endParaRPr lang="en-GB"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0" algn="ctr" hangingPunct="0">
                        <a:lnSpc>
                          <a:spcPts val="1200"/>
                        </a:lnSpc>
                        <a:spcAft>
                          <a:spcPts val="0"/>
                        </a:spcAft>
                      </a:pPr>
                      <a:r>
                        <a:rPr lang="en-US" sz="900">
                          <a:effectLst/>
                        </a:rPr>
                        <a:t>2</a:t>
                      </a:r>
                      <a:endParaRPr lang="en-GB"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0" algn="ctr" hangingPunct="0">
                        <a:lnSpc>
                          <a:spcPts val="1200"/>
                        </a:lnSpc>
                        <a:spcAft>
                          <a:spcPts val="0"/>
                        </a:spcAft>
                      </a:pPr>
                      <a:r>
                        <a:rPr lang="en-US" sz="900">
                          <a:effectLst/>
                        </a:rPr>
                        <a:t>1.90</a:t>
                      </a:r>
                      <a:endParaRPr lang="en-GB" sz="10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3896766196"/>
                  </a:ext>
                </a:extLst>
              </a:tr>
              <a:tr h="0">
                <a:tc>
                  <a:txBody>
                    <a:bodyPr/>
                    <a:lstStyle/>
                    <a:p>
                      <a:pPr indent="0" algn="ctr" hangingPunct="0">
                        <a:lnSpc>
                          <a:spcPts val="1200"/>
                        </a:lnSpc>
                        <a:spcAft>
                          <a:spcPts val="0"/>
                        </a:spcAft>
                      </a:pPr>
                      <a:r>
                        <a:rPr lang="en-US" sz="900">
                          <a:effectLst/>
                        </a:rPr>
                        <a:t>Duct</a:t>
                      </a:r>
                      <a:endParaRPr lang="en-GB"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0" algn="ctr" hangingPunct="0">
                        <a:lnSpc>
                          <a:spcPts val="1200"/>
                        </a:lnSpc>
                        <a:spcAft>
                          <a:spcPts val="0"/>
                        </a:spcAft>
                      </a:pPr>
                      <a:r>
                        <a:rPr lang="en-US" sz="900">
                          <a:effectLst/>
                        </a:rPr>
                        <a:t>Ø160 mm</a:t>
                      </a:r>
                      <a:endParaRPr lang="en-GB"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0" algn="ctr" hangingPunct="0">
                        <a:lnSpc>
                          <a:spcPts val="1200"/>
                        </a:lnSpc>
                        <a:spcAft>
                          <a:spcPts val="0"/>
                        </a:spcAft>
                      </a:pPr>
                      <a:r>
                        <a:rPr lang="en-US" sz="900">
                          <a:effectLst/>
                        </a:rPr>
                        <a:t>m</a:t>
                      </a:r>
                      <a:endParaRPr lang="en-GB"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0" algn="ctr" hangingPunct="0">
                        <a:lnSpc>
                          <a:spcPts val="1200"/>
                        </a:lnSpc>
                        <a:spcAft>
                          <a:spcPts val="0"/>
                        </a:spcAft>
                      </a:pPr>
                      <a:r>
                        <a:rPr lang="en-US" sz="900">
                          <a:effectLst/>
                        </a:rPr>
                        <a:t>3</a:t>
                      </a:r>
                      <a:endParaRPr lang="en-GB"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0" algn="ctr" hangingPunct="0">
                        <a:lnSpc>
                          <a:spcPts val="1200"/>
                        </a:lnSpc>
                        <a:spcAft>
                          <a:spcPts val="0"/>
                        </a:spcAft>
                      </a:pPr>
                      <a:r>
                        <a:rPr lang="en-US" sz="900">
                          <a:effectLst/>
                        </a:rPr>
                        <a:t>1.50</a:t>
                      </a:r>
                      <a:endParaRPr lang="en-GB" sz="10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975623228"/>
                  </a:ext>
                </a:extLst>
              </a:tr>
              <a:tr h="0">
                <a:tc gridSpan="4">
                  <a:txBody>
                    <a:bodyPr/>
                    <a:lstStyle/>
                    <a:p>
                      <a:pPr indent="0" algn="ctr" hangingPunct="0">
                        <a:lnSpc>
                          <a:spcPts val="1200"/>
                        </a:lnSpc>
                        <a:spcAft>
                          <a:spcPts val="0"/>
                        </a:spcAft>
                      </a:pPr>
                      <a:r>
                        <a:rPr lang="en-US" sz="900" dirty="0">
                          <a:effectLst/>
                        </a:rPr>
                        <a:t>Total cost with 30 % added</a:t>
                      </a:r>
                      <a:endParaRPr lang="en-GB" sz="1000" dirty="0">
                        <a:effectLst/>
                        <a:latin typeface="Times New Roman" panose="02020603050405020304" pitchFamily="18" charset="0"/>
                        <a:ea typeface="Times New Roman" panose="02020603050405020304" pitchFamily="18" charset="0"/>
                      </a:endParaRPr>
                    </a:p>
                  </a:txBody>
                  <a:tcPr marL="68580" marR="68580" marT="0" marB="0" anchor="ct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indent="0" algn="ctr" hangingPunct="0">
                        <a:lnSpc>
                          <a:spcPts val="1200"/>
                        </a:lnSpc>
                        <a:spcAft>
                          <a:spcPts val="0"/>
                        </a:spcAft>
                      </a:pPr>
                      <a:r>
                        <a:rPr lang="en-US" sz="900" dirty="0">
                          <a:effectLst/>
                        </a:rPr>
                        <a:t>60.00</a:t>
                      </a:r>
                      <a:endParaRPr lang="en-GB" sz="10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3362610744"/>
                  </a:ext>
                </a:extLst>
              </a:tr>
            </a:tbl>
          </a:graphicData>
        </a:graphic>
      </p:graphicFrame>
      <p:graphicFrame>
        <p:nvGraphicFramePr>
          <p:cNvPr id="13" name="Table 12">
            <a:extLst>
              <a:ext uri="{FF2B5EF4-FFF2-40B4-BE49-F238E27FC236}">
                <a16:creationId xmlns:a16="http://schemas.microsoft.com/office/drawing/2014/main" id="{70ED3C2A-6433-4179-AA05-1A1F469336DD}"/>
              </a:ext>
            </a:extLst>
          </p:cNvPr>
          <p:cNvGraphicFramePr>
            <a:graphicFrameLocks noGrp="1"/>
          </p:cNvGraphicFramePr>
          <p:nvPr>
            <p:extLst>
              <p:ext uri="{D42A27DB-BD31-4B8C-83A1-F6EECF244321}">
                <p14:modId xmlns:p14="http://schemas.microsoft.com/office/powerpoint/2010/main" val="191166255"/>
              </p:ext>
            </p:extLst>
          </p:nvPr>
        </p:nvGraphicFramePr>
        <p:xfrm>
          <a:off x="5580886" y="5285610"/>
          <a:ext cx="4530090" cy="1371600"/>
        </p:xfrm>
        <a:graphic>
          <a:graphicData uri="http://schemas.openxmlformats.org/drawingml/2006/table">
            <a:tbl>
              <a:tblPr firstRow="1" firstCol="1" bandRow="1">
                <a:tableStyleId>{5C22544A-7EE6-4342-B048-85BDC9FD1C3A}</a:tableStyleId>
              </a:tblPr>
              <a:tblGrid>
                <a:gridCol w="918845">
                  <a:extLst>
                    <a:ext uri="{9D8B030D-6E8A-4147-A177-3AD203B41FA5}">
                      <a16:colId xmlns:a16="http://schemas.microsoft.com/office/drawing/2014/main" val="3765280592"/>
                    </a:ext>
                  </a:extLst>
                </a:gridCol>
                <a:gridCol w="922655">
                  <a:extLst>
                    <a:ext uri="{9D8B030D-6E8A-4147-A177-3AD203B41FA5}">
                      <a16:colId xmlns:a16="http://schemas.microsoft.com/office/drawing/2014/main" val="3286502266"/>
                    </a:ext>
                  </a:extLst>
                </a:gridCol>
                <a:gridCol w="852805">
                  <a:extLst>
                    <a:ext uri="{9D8B030D-6E8A-4147-A177-3AD203B41FA5}">
                      <a16:colId xmlns:a16="http://schemas.microsoft.com/office/drawing/2014/main" val="473790450"/>
                    </a:ext>
                  </a:extLst>
                </a:gridCol>
                <a:gridCol w="746760">
                  <a:extLst>
                    <a:ext uri="{9D8B030D-6E8A-4147-A177-3AD203B41FA5}">
                      <a16:colId xmlns:a16="http://schemas.microsoft.com/office/drawing/2014/main" val="2250966572"/>
                    </a:ext>
                  </a:extLst>
                </a:gridCol>
                <a:gridCol w="1089025">
                  <a:extLst>
                    <a:ext uri="{9D8B030D-6E8A-4147-A177-3AD203B41FA5}">
                      <a16:colId xmlns:a16="http://schemas.microsoft.com/office/drawing/2014/main" val="2180294444"/>
                    </a:ext>
                  </a:extLst>
                </a:gridCol>
              </a:tblGrid>
              <a:tr h="0">
                <a:tc>
                  <a:txBody>
                    <a:bodyPr/>
                    <a:lstStyle/>
                    <a:p>
                      <a:pPr indent="0" algn="ctr" hangingPunct="0">
                        <a:lnSpc>
                          <a:spcPts val="1200"/>
                        </a:lnSpc>
                        <a:spcAft>
                          <a:spcPts val="0"/>
                        </a:spcAft>
                      </a:pPr>
                      <a:r>
                        <a:rPr lang="en-US" sz="1000" dirty="0">
                          <a:effectLst/>
                        </a:rPr>
                        <a:t>Name</a:t>
                      </a:r>
                      <a:endParaRPr lang="en-GB" sz="1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0" algn="ctr" hangingPunct="0">
                        <a:lnSpc>
                          <a:spcPts val="1200"/>
                        </a:lnSpc>
                        <a:spcAft>
                          <a:spcPts val="0"/>
                        </a:spcAft>
                      </a:pPr>
                      <a:r>
                        <a:rPr lang="en-US" sz="1000" dirty="0">
                          <a:effectLst/>
                        </a:rPr>
                        <a:t>Size</a:t>
                      </a:r>
                      <a:endParaRPr lang="en-GB" sz="1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0" algn="ctr" hangingPunct="0">
                        <a:lnSpc>
                          <a:spcPts val="1200"/>
                        </a:lnSpc>
                        <a:spcAft>
                          <a:spcPts val="0"/>
                        </a:spcAft>
                      </a:pPr>
                      <a:r>
                        <a:rPr lang="en-US" sz="1000">
                          <a:effectLst/>
                        </a:rPr>
                        <a:t>Units</a:t>
                      </a:r>
                      <a:endParaRPr lang="en-GB"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indent="0" algn="ctr" hangingPunct="0">
                        <a:lnSpc>
                          <a:spcPts val="1200"/>
                        </a:lnSpc>
                        <a:spcAft>
                          <a:spcPts val="0"/>
                        </a:spcAft>
                      </a:pPr>
                      <a:r>
                        <a:rPr lang="en-US" sz="1000" dirty="0">
                          <a:effectLst/>
                        </a:rPr>
                        <a:t>Quantity</a:t>
                      </a:r>
                      <a:endParaRPr lang="en-GB" sz="1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0" algn="ctr" hangingPunct="0">
                        <a:lnSpc>
                          <a:spcPts val="1200"/>
                        </a:lnSpc>
                        <a:spcAft>
                          <a:spcPts val="0"/>
                        </a:spcAft>
                      </a:pPr>
                      <a:r>
                        <a:rPr lang="en-US" sz="1000">
                          <a:effectLst/>
                        </a:rPr>
                        <a:t>Average price in EU for one unit (EUR)</a:t>
                      </a:r>
                      <a:endParaRPr lang="en-GB" sz="10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3449764201"/>
                  </a:ext>
                </a:extLst>
              </a:tr>
              <a:tr h="0">
                <a:tc>
                  <a:txBody>
                    <a:bodyPr/>
                    <a:lstStyle/>
                    <a:p>
                      <a:pPr indent="0" algn="ctr" hangingPunct="0">
                        <a:lnSpc>
                          <a:spcPts val="1200"/>
                        </a:lnSpc>
                        <a:spcAft>
                          <a:spcPts val="0"/>
                        </a:spcAft>
                      </a:pPr>
                      <a:r>
                        <a:rPr lang="en-US" sz="1000">
                          <a:effectLst/>
                        </a:rPr>
                        <a:t>Supply vents</a:t>
                      </a:r>
                      <a:endParaRPr lang="en-GB"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0" algn="ctr" hangingPunct="0">
                        <a:lnSpc>
                          <a:spcPts val="1200"/>
                        </a:lnSpc>
                        <a:spcAft>
                          <a:spcPts val="0"/>
                        </a:spcAft>
                      </a:pPr>
                      <a:r>
                        <a:rPr lang="en-US" sz="1000">
                          <a:effectLst/>
                        </a:rPr>
                        <a:t>Ø160 mm</a:t>
                      </a:r>
                      <a:endParaRPr lang="en-GB"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0" algn="ctr" hangingPunct="0">
                        <a:lnSpc>
                          <a:spcPts val="1200"/>
                        </a:lnSpc>
                        <a:spcAft>
                          <a:spcPts val="0"/>
                        </a:spcAft>
                      </a:pPr>
                      <a:r>
                        <a:rPr lang="en-US" sz="1000">
                          <a:effectLst/>
                        </a:rPr>
                        <a:t>Pcs.</a:t>
                      </a:r>
                      <a:endParaRPr lang="en-GB"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0" algn="ctr" hangingPunct="0">
                        <a:lnSpc>
                          <a:spcPts val="1200"/>
                        </a:lnSpc>
                        <a:spcAft>
                          <a:spcPts val="0"/>
                        </a:spcAft>
                      </a:pPr>
                      <a:r>
                        <a:rPr lang="en-US" sz="1000">
                          <a:effectLst/>
                        </a:rPr>
                        <a:t>2</a:t>
                      </a:r>
                      <a:endParaRPr lang="en-GB"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0" algn="ctr" hangingPunct="0">
                        <a:lnSpc>
                          <a:spcPts val="1200"/>
                        </a:lnSpc>
                        <a:spcAft>
                          <a:spcPts val="0"/>
                        </a:spcAft>
                      </a:pPr>
                      <a:r>
                        <a:rPr lang="en-US" sz="1000">
                          <a:effectLst/>
                        </a:rPr>
                        <a:t>120.00</a:t>
                      </a:r>
                      <a:endParaRPr lang="en-GB" sz="10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882055227"/>
                  </a:ext>
                </a:extLst>
              </a:tr>
              <a:tr h="0">
                <a:tc>
                  <a:txBody>
                    <a:bodyPr/>
                    <a:lstStyle/>
                    <a:p>
                      <a:pPr indent="0" algn="ctr" hangingPunct="0">
                        <a:lnSpc>
                          <a:spcPts val="1200"/>
                        </a:lnSpc>
                        <a:spcAft>
                          <a:spcPts val="0"/>
                        </a:spcAft>
                      </a:pPr>
                      <a:r>
                        <a:rPr lang="en-US" sz="1000">
                          <a:effectLst/>
                        </a:rPr>
                        <a:t>Extract grille</a:t>
                      </a:r>
                      <a:endParaRPr lang="en-GB"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0" algn="ctr" hangingPunct="0">
                        <a:lnSpc>
                          <a:spcPts val="1200"/>
                        </a:lnSpc>
                        <a:spcAft>
                          <a:spcPts val="0"/>
                        </a:spcAft>
                      </a:pPr>
                      <a:r>
                        <a:rPr lang="en-US" sz="1000">
                          <a:effectLst/>
                        </a:rPr>
                        <a:t>200x100 mm</a:t>
                      </a:r>
                      <a:endParaRPr lang="en-GB"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0" algn="ctr" hangingPunct="0">
                        <a:lnSpc>
                          <a:spcPts val="1200"/>
                        </a:lnSpc>
                        <a:spcAft>
                          <a:spcPts val="0"/>
                        </a:spcAft>
                      </a:pPr>
                      <a:r>
                        <a:rPr lang="en-US" sz="1000">
                          <a:effectLst/>
                        </a:rPr>
                        <a:t>Pcs.</a:t>
                      </a:r>
                      <a:endParaRPr lang="en-GB"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0" algn="ctr" hangingPunct="0">
                        <a:lnSpc>
                          <a:spcPts val="1200"/>
                        </a:lnSpc>
                        <a:spcAft>
                          <a:spcPts val="0"/>
                        </a:spcAft>
                      </a:pPr>
                      <a:r>
                        <a:rPr lang="en-US" sz="1000">
                          <a:effectLst/>
                        </a:rPr>
                        <a:t>1</a:t>
                      </a:r>
                      <a:endParaRPr lang="en-GB"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0" algn="ctr" hangingPunct="0">
                        <a:lnSpc>
                          <a:spcPts val="1200"/>
                        </a:lnSpc>
                        <a:spcAft>
                          <a:spcPts val="0"/>
                        </a:spcAft>
                      </a:pPr>
                      <a:r>
                        <a:rPr lang="en-US" sz="1000">
                          <a:effectLst/>
                        </a:rPr>
                        <a:t>17.00</a:t>
                      </a:r>
                      <a:endParaRPr lang="en-GB" sz="10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615419113"/>
                  </a:ext>
                </a:extLst>
              </a:tr>
              <a:tr h="0">
                <a:tc>
                  <a:txBody>
                    <a:bodyPr/>
                    <a:lstStyle/>
                    <a:p>
                      <a:pPr indent="0" algn="ctr" hangingPunct="0">
                        <a:lnSpc>
                          <a:spcPts val="1200"/>
                        </a:lnSpc>
                        <a:spcAft>
                          <a:spcPts val="0"/>
                        </a:spcAft>
                      </a:pPr>
                      <a:r>
                        <a:rPr lang="en-US" sz="1000">
                          <a:effectLst/>
                        </a:rPr>
                        <a:t>Extract grille</a:t>
                      </a:r>
                      <a:endParaRPr lang="en-GB"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0" algn="ctr" hangingPunct="0">
                        <a:lnSpc>
                          <a:spcPts val="1200"/>
                        </a:lnSpc>
                        <a:spcAft>
                          <a:spcPts val="0"/>
                        </a:spcAft>
                      </a:pPr>
                      <a:r>
                        <a:rPr lang="en-US" sz="1000">
                          <a:effectLst/>
                        </a:rPr>
                        <a:t>200x200 mm</a:t>
                      </a:r>
                      <a:endParaRPr lang="en-GB"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0" algn="ctr" hangingPunct="0">
                        <a:lnSpc>
                          <a:spcPts val="1200"/>
                        </a:lnSpc>
                        <a:spcAft>
                          <a:spcPts val="0"/>
                        </a:spcAft>
                      </a:pPr>
                      <a:r>
                        <a:rPr lang="en-US" sz="1000">
                          <a:effectLst/>
                        </a:rPr>
                        <a:t>Pcs.</a:t>
                      </a:r>
                      <a:endParaRPr lang="en-GB"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0" algn="ctr" hangingPunct="0">
                        <a:lnSpc>
                          <a:spcPts val="1200"/>
                        </a:lnSpc>
                        <a:spcAft>
                          <a:spcPts val="0"/>
                        </a:spcAft>
                      </a:pPr>
                      <a:r>
                        <a:rPr lang="en-US" sz="1000">
                          <a:effectLst/>
                        </a:rPr>
                        <a:t>1</a:t>
                      </a:r>
                      <a:endParaRPr lang="en-GB"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0" algn="ctr" hangingPunct="0">
                        <a:lnSpc>
                          <a:spcPts val="1200"/>
                        </a:lnSpc>
                        <a:spcAft>
                          <a:spcPts val="0"/>
                        </a:spcAft>
                      </a:pPr>
                      <a:r>
                        <a:rPr lang="en-US" sz="1000">
                          <a:effectLst/>
                        </a:rPr>
                        <a:t>20.00</a:t>
                      </a:r>
                      <a:endParaRPr lang="en-GB" sz="10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2741588449"/>
                  </a:ext>
                </a:extLst>
              </a:tr>
              <a:tr h="0">
                <a:tc>
                  <a:txBody>
                    <a:bodyPr/>
                    <a:lstStyle/>
                    <a:p>
                      <a:pPr indent="0" algn="ctr" hangingPunct="0">
                        <a:lnSpc>
                          <a:spcPts val="1200"/>
                        </a:lnSpc>
                        <a:spcAft>
                          <a:spcPts val="0"/>
                        </a:spcAft>
                      </a:pPr>
                      <a:r>
                        <a:rPr lang="en-US" sz="1000">
                          <a:effectLst/>
                        </a:rPr>
                        <a:t>Duct</a:t>
                      </a:r>
                      <a:endParaRPr lang="en-GB"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0" algn="ctr" hangingPunct="0">
                        <a:lnSpc>
                          <a:spcPts val="1200"/>
                        </a:lnSpc>
                        <a:spcAft>
                          <a:spcPts val="0"/>
                        </a:spcAft>
                      </a:pPr>
                      <a:r>
                        <a:rPr lang="en-US" sz="1000">
                          <a:effectLst/>
                        </a:rPr>
                        <a:t>Ø200 mm</a:t>
                      </a:r>
                      <a:endParaRPr lang="en-GB"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0" algn="ctr" hangingPunct="0">
                        <a:lnSpc>
                          <a:spcPts val="1200"/>
                        </a:lnSpc>
                        <a:spcAft>
                          <a:spcPts val="0"/>
                        </a:spcAft>
                      </a:pPr>
                      <a:r>
                        <a:rPr lang="en-US" sz="1000">
                          <a:effectLst/>
                        </a:rPr>
                        <a:t>m</a:t>
                      </a:r>
                      <a:endParaRPr lang="en-GB"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0" algn="ctr" hangingPunct="0">
                        <a:lnSpc>
                          <a:spcPts val="1200"/>
                        </a:lnSpc>
                        <a:spcAft>
                          <a:spcPts val="0"/>
                        </a:spcAft>
                      </a:pPr>
                      <a:r>
                        <a:rPr lang="en-US" sz="1000">
                          <a:effectLst/>
                        </a:rPr>
                        <a:t>2</a:t>
                      </a:r>
                      <a:endParaRPr lang="en-GB"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0" algn="ctr" hangingPunct="0">
                        <a:lnSpc>
                          <a:spcPts val="1200"/>
                        </a:lnSpc>
                        <a:spcAft>
                          <a:spcPts val="0"/>
                        </a:spcAft>
                      </a:pPr>
                      <a:r>
                        <a:rPr lang="en-US" sz="1000">
                          <a:effectLst/>
                        </a:rPr>
                        <a:t>1.90</a:t>
                      </a:r>
                      <a:endParaRPr lang="en-GB" sz="10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215121809"/>
                  </a:ext>
                </a:extLst>
              </a:tr>
              <a:tr h="0">
                <a:tc>
                  <a:txBody>
                    <a:bodyPr/>
                    <a:lstStyle/>
                    <a:p>
                      <a:pPr indent="0" algn="ctr" hangingPunct="0">
                        <a:lnSpc>
                          <a:spcPts val="1200"/>
                        </a:lnSpc>
                        <a:spcAft>
                          <a:spcPts val="0"/>
                        </a:spcAft>
                      </a:pPr>
                      <a:r>
                        <a:rPr lang="en-US" sz="1000">
                          <a:effectLst/>
                        </a:rPr>
                        <a:t>Duct</a:t>
                      </a:r>
                      <a:endParaRPr lang="en-GB"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0" algn="ctr" hangingPunct="0">
                        <a:lnSpc>
                          <a:spcPts val="1200"/>
                        </a:lnSpc>
                        <a:spcAft>
                          <a:spcPts val="0"/>
                        </a:spcAft>
                      </a:pPr>
                      <a:r>
                        <a:rPr lang="en-US" sz="1000">
                          <a:effectLst/>
                        </a:rPr>
                        <a:t>Ø160 mm</a:t>
                      </a:r>
                      <a:endParaRPr lang="en-GB"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0" algn="ctr" hangingPunct="0">
                        <a:lnSpc>
                          <a:spcPts val="1200"/>
                        </a:lnSpc>
                        <a:spcAft>
                          <a:spcPts val="0"/>
                        </a:spcAft>
                      </a:pPr>
                      <a:r>
                        <a:rPr lang="en-US" sz="1000">
                          <a:effectLst/>
                        </a:rPr>
                        <a:t>m</a:t>
                      </a:r>
                      <a:endParaRPr lang="en-GB"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0" algn="ctr" hangingPunct="0">
                        <a:lnSpc>
                          <a:spcPts val="1200"/>
                        </a:lnSpc>
                        <a:spcAft>
                          <a:spcPts val="0"/>
                        </a:spcAft>
                      </a:pPr>
                      <a:r>
                        <a:rPr lang="en-US" sz="1000">
                          <a:effectLst/>
                        </a:rPr>
                        <a:t>3</a:t>
                      </a:r>
                      <a:endParaRPr lang="en-GB"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0" algn="ctr" hangingPunct="0">
                        <a:lnSpc>
                          <a:spcPts val="1200"/>
                        </a:lnSpc>
                        <a:spcAft>
                          <a:spcPts val="0"/>
                        </a:spcAft>
                      </a:pPr>
                      <a:r>
                        <a:rPr lang="en-US" sz="1000">
                          <a:effectLst/>
                        </a:rPr>
                        <a:t>1.50</a:t>
                      </a:r>
                      <a:endParaRPr lang="en-GB" sz="10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261503283"/>
                  </a:ext>
                </a:extLst>
              </a:tr>
              <a:tr h="0">
                <a:tc gridSpan="4">
                  <a:txBody>
                    <a:bodyPr/>
                    <a:lstStyle/>
                    <a:p>
                      <a:pPr indent="0" algn="ctr" hangingPunct="0">
                        <a:lnSpc>
                          <a:spcPts val="1200"/>
                        </a:lnSpc>
                        <a:spcAft>
                          <a:spcPts val="0"/>
                        </a:spcAft>
                      </a:pPr>
                      <a:r>
                        <a:rPr lang="en-US" sz="1000" dirty="0">
                          <a:effectLst/>
                        </a:rPr>
                        <a:t>Total cost with 30 % added</a:t>
                      </a:r>
                      <a:endParaRPr lang="en-GB" sz="1000" dirty="0">
                        <a:effectLst/>
                        <a:latin typeface="Times New Roman" panose="02020603050405020304" pitchFamily="18" charset="0"/>
                        <a:ea typeface="Times New Roman" panose="02020603050405020304" pitchFamily="18" charset="0"/>
                      </a:endParaRPr>
                    </a:p>
                  </a:txBody>
                  <a:tcPr marL="68580" marR="68580" marT="0" marB="0" anchor="ct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indent="0" algn="ctr" hangingPunct="0">
                        <a:lnSpc>
                          <a:spcPts val="1200"/>
                        </a:lnSpc>
                        <a:spcAft>
                          <a:spcPts val="0"/>
                        </a:spcAft>
                      </a:pPr>
                      <a:r>
                        <a:rPr lang="en-US" sz="1000" dirty="0">
                          <a:effectLst/>
                        </a:rPr>
                        <a:t>370.00</a:t>
                      </a:r>
                      <a:endParaRPr lang="en-GB" sz="10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3366932530"/>
                  </a:ext>
                </a:extLst>
              </a:tr>
            </a:tbl>
          </a:graphicData>
        </a:graphic>
      </p:graphicFrame>
    </p:spTree>
    <p:extLst>
      <p:ext uri="{BB962C8B-B14F-4D97-AF65-F5344CB8AC3E}">
        <p14:creationId xmlns:p14="http://schemas.microsoft.com/office/powerpoint/2010/main" val="1358647066"/>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6E84E1-D122-40EF-8CAA-0ADC25C27450}"/>
              </a:ext>
            </a:extLst>
          </p:cNvPr>
          <p:cNvSpPr>
            <a:spLocks noGrp="1"/>
          </p:cNvSpPr>
          <p:nvPr>
            <p:ph type="title"/>
          </p:nvPr>
        </p:nvSpPr>
        <p:spPr/>
        <p:txBody>
          <a:bodyPr/>
          <a:lstStyle/>
          <a:p>
            <a:r>
              <a:rPr lang="en-GB" dirty="0"/>
              <a:t>Ventilation type selection (2)</a:t>
            </a:r>
          </a:p>
        </p:txBody>
      </p:sp>
      <p:sp>
        <p:nvSpPr>
          <p:cNvPr id="4" name="Footer Placeholder 3">
            <a:extLst>
              <a:ext uri="{FF2B5EF4-FFF2-40B4-BE49-F238E27FC236}">
                <a16:creationId xmlns:a16="http://schemas.microsoft.com/office/drawing/2014/main" id="{A7CBFEC9-8CDD-40A9-89B3-9F982CC26402}"/>
              </a:ext>
            </a:extLst>
          </p:cNvPr>
          <p:cNvSpPr>
            <a:spLocks noGrp="1"/>
          </p:cNvSpPr>
          <p:nvPr>
            <p:ph type="ftr" sz="quarter" idx="11"/>
          </p:nvPr>
        </p:nvSpPr>
        <p:spPr/>
        <p:txBody>
          <a:bodyPr/>
          <a:lstStyle/>
          <a:p>
            <a:endParaRPr lang="en-GB"/>
          </a:p>
        </p:txBody>
      </p:sp>
      <p:sp>
        <p:nvSpPr>
          <p:cNvPr id="5" name="Rectangle 4">
            <a:extLst>
              <a:ext uri="{FF2B5EF4-FFF2-40B4-BE49-F238E27FC236}">
                <a16:creationId xmlns:a16="http://schemas.microsoft.com/office/drawing/2014/main" id="{D76E7683-F02B-46A9-93ED-AA87B13BBE24}"/>
              </a:ext>
            </a:extLst>
          </p:cNvPr>
          <p:cNvSpPr/>
          <p:nvPr/>
        </p:nvSpPr>
        <p:spPr>
          <a:xfrm>
            <a:off x="270899" y="5178313"/>
            <a:ext cx="3410712" cy="430887"/>
          </a:xfrm>
          <a:prstGeom prst="rect">
            <a:avLst/>
          </a:prstGeom>
        </p:spPr>
        <p:txBody>
          <a:bodyPr wrap="square">
            <a:spAutoFit/>
          </a:bodyPr>
          <a:lstStyle/>
          <a:p>
            <a:pPr algn="ctr"/>
            <a:r>
              <a:rPr lang="en-US" sz="1100" dirty="0"/>
              <a:t>Hybrid type ventilation system with supply through air inlets and mechanical exhaust</a:t>
            </a:r>
            <a:endParaRPr lang="en-GB" sz="1100" dirty="0"/>
          </a:p>
        </p:txBody>
      </p:sp>
      <p:sp>
        <p:nvSpPr>
          <p:cNvPr id="6" name="Rectangle 5">
            <a:extLst>
              <a:ext uri="{FF2B5EF4-FFF2-40B4-BE49-F238E27FC236}">
                <a16:creationId xmlns:a16="http://schemas.microsoft.com/office/drawing/2014/main" id="{984D1697-C546-4497-AAB6-C7DBD6C7EA5C}"/>
              </a:ext>
            </a:extLst>
          </p:cNvPr>
          <p:cNvSpPr/>
          <p:nvPr/>
        </p:nvSpPr>
        <p:spPr>
          <a:xfrm>
            <a:off x="5255743" y="5085989"/>
            <a:ext cx="4572000" cy="430887"/>
          </a:xfrm>
          <a:prstGeom prst="rect">
            <a:avLst/>
          </a:prstGeom>
        </p:spPr>
        <p:txBody>
          <a:bodyPr>
            <a:spAutoFit/>
          </a:bodyPr>
          <a:lstStyle/>
          <a:p>
            <a:pPr algn="ctr"/>
            <a:r>
              <a:rPr lang="en-US" sz="1100" dirty="0"/>
              <a:t>Decentralized ventilation system with room based mechanical supply and exhaust with room based heat recovery</a:t>
            </a:r>
            <a:endParaRPr lang="en-GB" sz="1100" dirty="0"/>
          </a:p>
        </p:txBody>
      </p:sp>
      <p:pic>
        <p:nvPicPr>
          <p:cNvPr id="7" name="Picture 6">
            <a:extLst>
              <a:ext uri="{FF2B5EF4-FFF2-40B4-BE49-F238E27FC236}">
                <a16:creationId xmlns:a16="http://schemas.microsoft.com/office/drawing/2014/main" id="{7AE09C06-4F47-42F1-B4AA-6B1DFF76C48B}"/>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1905" y="1249761"/>
            <a:ext cx="3568700" cy="3886200"/>
          </a:xfrm>
          <a:prstGeom prst="rect">
            <a:avLst/>
          </a:prstGeom>
          <a:noFill/>
          <a:ln>
            <a:noFill/>
          </a:ln>
        </p:spPr>
      </p:pic>
      <p:pic>
        <p:nvPicPr>
          <p:cNvPr id="8" name="Picture 7">
            <a:extLst>
              <a:ext uri="{FF2B5EF4-FFF2-40B4-BE49-F238E27FC236}">
                <a16:creationId xmlns:a16="http://schemas.microsoft.com/office/drawing/2014/main" id="{44519A25-DAFE-4157-846D-E02B5FF964EA}"/>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5510121" y="1142319"/>
            <a:ext cx="4224401" cy="3909554"/>
          </a:xfrm>
          <a:prstGeom prst="rect">
            <a:avLst/>
          </a:prstGeom>
          <a:noFill/>
          <a:ln>
            <a:noFill/>
          </a:ln>
        </p:spPr>
      </p:pic>
      <p:pic>
        <p:nvPicPr>
          <p:cNvPr id="9" name="Picture 4" descr="Attēlu rezultāti vaicājumam “systemair vtk”">
            <a:extLst>
              <a:ext uri="{FF2B5EF4-FFF2-40B4-BE49-F238E27FC236}">
                <a16:creationId xmlns:a16="http://schemas.microsoft.com/office/drawing/2014/main" id="{DFF666DC-30AF-42A4-9ED6-C5EE583BC42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40170" y="1184964"/>
            <a:ext cx="1308155" cy="115444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Attēlu rezultāti vaicājumam “aereco”">
            <a:extLst>
              <a:ext uri="{FF2B5EF4-FFF2-40B4-BE49-F238E27FC236}">
                <a16:creationId xmlns:a16="http://schemas.microsoft.com/office/drawing/2014/main" id="{6EB882F3-7AC5-46B5-A02B-0DE7F831BEE9}"/>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51835" y="2461279"/>
            <a:ext cx="1535677" cy="153567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Attēlu rezultāti vaicājumam “s@p silent 100”">
            <a:extLst>
              <a:ext uri="{FF2B5EF4-FFF2-40B4-BE49-F238E27FC236}">
                <a16:creationId xmlns:a16="http://schemas.microsoft.com/office/drawing/2014/main" id="{755541EB-81B7-44DA-85B7-958CF8F5DA81}"/>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690716" y="1313806"/>
            <a:ext cx="1147473" cy="114747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Saistīts attēls">
            <a:extLst>
              <a:ext uri="{FF2B5EF4-FFF2-40B4-BE49-F238E27FC236}">
                <a16:creationId xmlns:a16="http://schemas.microsoft.com/office/drawing/2014/main" id="{12275EB7-8A3E-46A9-A5F1-BDA81BD7E47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016831" y="2724502"/>
            <a:ext cx="2090561" cy="162965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3" name="Table 12">
            <a:extLst>
              <a:ext uri="{FF2B5EF4-FFF2-40B4-BE49-F238E27FC236}">
                <a16:creationId xmlns:a16="http://schemas.microsoft.com/office/drawing/2014/main" id="{C61982A1-4CEA-45B4-9C1C-EF2B3FB45C19}"/>
              </a:ext>
            </a:extLst>
          </p:cNvPr>
          <p:cNvGraphicFramePr>
            <a:graphicFrameLocks noGrp="1"/>
          </p:cNvGraphicFramePr>
          <p:nvPr>
            <p:extLst>
              <p:ext uri="{D42A27DB-BD31-4B8C-83A1-F6EECF244321}">
                <p14:modId xmlns:p14="http://schemas.microsoft.com/office/powerpoint/2010/main" val="2616000983"/>
              </p:ext>
            </p:extLst>
          </p:nvPr>
        </p:nvGraphicFramePr>
        <p:xfrm>
          <a:off x="119336" y="5608239"/>
          <a:ext cx="4936130" cy="1219200"/>
        </p:xfrm>
        <a:graphic>
          <a:graphicData uri="http://schemas.openxmlformats.org/drawingml/2006/table">
            <a:tbl>
              <a:tblPr firstRow="1" firstCol="1" bandRow="1">
                <a:tableStyleId>{5C22544A-7EE6-4342-B048-85BDC9FD1C3A}</a:tableStyleId>
              </a:tblPr>
              <a:tblGrid>
                <a:gridCol w="1899610">
                  <a:extLst>
                    <a:ext uri="{9D8B030D-6E8A-4147-A177-3AD203B41FA5}">
                      <a16:colId xmlns:a16="http://schemas.microsoft.com/office/drawing/2014/main" val="3101438959"/>
                    </a:ext>
                  </a:extLst>
                </a:gridCol>
                <a:gridCol w="651295">
                  <a:extLst>
                    <a:ext uri="{9D8B030D-6E8A-4147-A177-3AD203B41FA5}">
                      <a16:colId xmlns:a16="http://schemas.microsoft.com/office/drawing/2014/main" val="3277391192"/>
                    </a:ext>
                  </a:extLst>
                </a:gridCol>
                <a:gridCol w="501326">
                  <a:extLst>
                    <a:ext uri="{9D8B030D-6E8A-4147-A177-3AD203B41FA5}">
                      <a16:colId xmlns:a16="http://schemas.microsoft.com/office/drawing/2014/main" val="3659945738"/>
                    </a:ext>
                  </a:extLst>
                </a:gridCol>
                <a:gridCol w="654151">
                  <a:extLst>
                    <a:ext uri="{9D8B030D-6E8A-4147-A177-3AD203B41FA5}">
                      <a16:colId xmlns:a16="http://schemas.microsoft.com/office/drawing/2014/main" val="2188765671"/>
                    </a:ext>
                  </a:extLst>
                </a:gridCol>
                <a:gridCol w="1229748">
                  <a:extLst>
                    <a:ext uri="{9D8B030D-6E8A-4147-A177-3AD203B41FA5}">
                      <a16:colId xmlns:a16="http://schemas.microsoft.com/office/drawing/2014/main" val="4032121438"/>
                    </a:ext>
                  </a:extLst>
                </a:gridCol>
              </a:tblGrid>
              <a:tr h="0">
                <a:tc>
                  <a:txBody>
                    <a:bodyPr/>
                    <a:lstStyle/>
                    <a:p>
                      <a:pPr indent="0" algn="ctr" hangingPunct="0">
                        <a:lnSpc>
                          <a:spcPts val="1200"/>
                        </a:lnSpc>
                        <a:spcAft>
                          <a:spcPts val="0"/>
                        </a:spcAft>
                      </a:pPr>
                      <a:r>
                        <a:rPr lang="en-US" sz="1000">
                          <a:effectLst/>
                        </a:rPr>
                        <a:t>Name</a:t>
                      </a:r>
                      <a:endParaRPr lang="en-GB"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0" algn="ctr" hangingPunct="0">
                        <a:lnSpc>
                          <a:spcPts val="1200"/>
                        </a:lnSpc>
                        <a:spcAft>
                          <a:spcPts val="0"/>
                        </a:spcAft>
                      </a:pPr>
                      <a:r>
                        <a:rPr lang="en-US" sz="1000">
                          <a:effectLst/>
                        </a:rPr>
                        <a:t>Size</a:t>
                      </a:r>
                      <a:endParaRPr lang="en-GB"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0" algn="ctr" hangingPunct="0">
                        <a:lnSpc>
                          <a:spcPts val="1200"/>
                        </a:lnSpc>
                        <a:spcAft>
                          <a:spcPts val="0"/>
                        </a:spcAft>
                      </a:pPr>
                      <a:r>
                        <a:rPr lang="en-US" sz="1000">
                          <a:effectLst/>
                        </a:rPr>
                        <a:t>Units</a:t>
                      </a:r>
                      <a:endParaRPr lang="en-GB"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0" algn="ctr" hangingPunct="0">
                        <a:lnSpc>
                          <a:spcPts val="1200"/>
                        </a:lnSpc>
                        <a:spcAft>
                          <a:spcPts val="0"/>
                        </a:spcAft>
                      </a:pPr>
                      <a:r>
                        <a:rPr lang="en-US" sz="1000">
                          <a:effectLst/>
                        </a:rPr>
                        <a:t>Quantity</a:t>
                      </a:r>
                      <a:endParaRPr lang="en-GB"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0" algn="ctr" hangingPunct="0">
                        <a:lnSpc>
                          <a:spcPts val="1200"/>
                        </a:lnSpc>
                        <a:spcAft>
                          <a:spcPts val="0"/>
                        </a:spcAft>
                      </a:pPr>
                      <a:r>
                        <a:rPr lang="en-US" sz="1000">
                          <a:effectLst/>
                        </a:rPr>
                        <a:t>Average price in EU for one unit (EUR)</a:t>
                      </a:r>
                      <a:endParaRPr lang="en-GB" sz="10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3573937645"/>
                  </a:ext>
                </a:extLst>
              </a:tr>
              <a:tr h="0">
                <a:tc>
                  <a:txBody>
                    <a:bodyPr/>
                    <a:lstStyle/>
                    <a:p>
                      <a:pPr indent="0" algn="ctr" hangingPunct="0">
                        <a:lnSpc>
                          <a:spcPts val="1200"/>
                        </a:lnSpc>
                        <a:spcAft>
                          <a:spcPts val="0"/>
                        </a:spcAft>
                      </a:pPr>
                      <a:r>
                        <a:rPr lang="en-US" sz="1000">
                          <a:effectLst/>
                        </a:rPr>
                        <a:t>Supply vents</a:t>
                      </a:r>
                      <a:endParaRPr lang="en-GB"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0" algn="ctr" hangingPunct="0">
                        <a:lnSpc>
                          <a:spcPts val="1200"/>
                        </a:lnSpc>
                        <a:spcAft>
                          <a:spcPts val="0"/>
                        </a:spcAft>
                      </a:pPr>
                      <a:r>
                        <a:rPr lang="en-US" sz="1000">
                          <a:effectLst/>
                        </a:rPr>
                        <a:t>Ø160 mm</a:t>
                      </a:r>
                      <a:endParaRPr lang="en-GB"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0" algn="ctr" hangingPunct="0">
                        <a:lnSpc>
                          <a:spcPts val="1200"/>
                        </a:lnSpc>
                        <a:spcAft>
                          <a:spcPts val="0"/>
                        </a:spcAft>
                      </a:pPr>
                      <a:r>
                        <a:rPr lang="en-US" sz="1000">
                          <a:effectLst/>
                        </a:rPr>
                        <a:t>Pcs.</a:t>
                      </a:r>
                      <a:endParaRPr lang="en-GB"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0" algn="ctr" hangingPunct="0">
                        <a:lnSpc>
                          <a:spcPts val="1200"/>
                        </a:lnSpc>
                        <a:spcAft>
                          <a:spcPts val="0"/>
                        </a:spcAft>
                      </a:pPr>
                      <a:r>
                        <a:rPr lang="en-US" sz="1000">
                          <a:effectLst/>
                        </a:rPr>
                        <a:t>2</a:t>
                      </a:r>
                      <a:endParaRPr lang="en-GB"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0" algn="ctr" hangingPunct="0">
                        <a:lnSpc>
                          <a:spcPts val="1200"/>
                        </a:lnSpc>
                        <a:spcAft>
                          <a:spcPts val="0"/>
                        </a:spcAft>
                      </a:pPr>
                      <a:r>
                        <a:rPr lang="en-US" sz="1000">
                          <a:effectLst/>
                        </a:rPr>
                        <a:t>120.00</a:t>
                      </a:r>
                      <a:endParaRPr lang="en-GB" sz="10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91682791"/>
                  </a:ext>
                </a:extLst>
              </a:tr>
              <a:tr h="0">
                <a:tc>
                  <a:txBody>
                    <a:bodyPr/>
                    <a:lstStyle/>
                    <a:p>
                      <a:pPr indent="0" algn="ctr" hangingPunct="0">
                        <a:lnSpc>
                          <a:spcPts val="1200"/>
                        </a:lnSpc>
                        <a:spcAft>
                          <a:spcPts val="0"/>
                        </a:spcAft>
                      </a:pPr>
                      <a:r>
                        <a:rPr lang="en-US" sz="1000">
                          <a:effectLst/>
                        </a:rPr>
                        <a:t>Domestic type extract fan</a:t>
                      </a:r>
                      <a:endParaRPr lang="en-GB"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0" algn="ctr" hangingPunct="0">
                        <a:lnSpc>
                          <a:spcPts val="1200"/>
                        </a:lnSpc>
                        <a:spcAft>
                          <a:spcPts val="0"/>
                        </a:spcAft>
                      </a:pPr>
                      <a:r>
                        <a:rPr lang="en-US" sz="1000">
                          <a:effectLst/>
                        </a:rPr>
                        <a:t>Ø100 mm</a:t>
                      </a:r>
                      <a:endParaRPr lang="en-GB"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0" algn="ctr" hangingPunct="0">
                        <a:lnSpc>
                          <a:spcPts val="1200"/>
                        </a:lnSpc>
                        <a:spcAft>
                          <a:spcPts val="0"/>
                        </a:spcAft>
                      </a:pPr>
                      <a:r>
                        <a:rPr lang="en-US" sz="1000">
                          <a:effectLst/>
                        </a:rPr>
                        <a:t>Pcs.</a:t>
                      </a:r>
                      <a:endParaRPr lang="en-GB"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0" algn="ctr" hangingPunct="0">
                        <a:lnSpc>
                          <a:spcPts val="1200"/>
                        </a:lnSpc>
                        <a:spcAft>
                          <a:spcPts val="0"/>
                        </a:spcAft>
                      </a:pPr>
                      <a:r>
                        <a:rPr lang="en-US" sz="1000">
                          <a:effectLst/>
                        </a:rPr>
                        <a:t>1</a:t>
                      </a:r>
                      <a:endParaRPr lang="en-GB"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0" algn="ctr" hangingPunct="0">
                        <a:lnSpc>
                          <a:spcPts val="1200"/>
                        </a:lnSpc>
                        <a:spcAft>
                          <a:spcPts val="0"/>
                        </a:spcAft>
                      </a:pPr>
                      <a:r>
                        <a:rPr lang="en-US" sz="1000">
                          <a:effectLst/>
                        </a:rPr>
                        <a:t>70.00</a:t>
                      </a:r>
                      <a:endParaRPr lang="en-GB" sz="10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872277708"/>
                  </a:ext>
                </a:extLst>
              </a:tr>
              <a:tr h="0">
                <a:tc>
                  <a:txBody>
                    <a:bodyPr/>
                    <a:lstStyle/>
                    <a:p>
                      <a:pPr indent="0" algn="ctr" hangingPunct="0">
                        <a:lnSpc>
                          <a:spcPts val="1200"/>
                        </a:lnSpc>
                        <a:spcAft>
                          <a:spcPts val="0"/>
                        </a:spcAft>
                      </a:pPr>
                      <a:r>
                        <a:rPr lang="en-US" sz="1000">
                          <a:effectLst/>
                        </a:rPr>
                        <a:t>Domestic type extract fan</a:t>
                      </a:r>
                      <a:endParaRPr lang="en-GB"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0" algn="ctr" hangingPunct="0">
                        <a:lnSpc>
                          <a:spcPts val="1200"/>
                        </a:lnSpc>
                        <a:spcAft>
                          <a:spcPts val="0"/>
                        </a:spcAft>
                      </a:pPr>
                      <a:r>
                        <a:rPr lang="en-US" sz="1000">
                          <a:effectLst/>
                        </a:rPr>
                        <a:t>Ø200 mm</a:t>
                      </a:r>
                      <a:endParaRPr lang="en-GB"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0" algn="ctr" hangingPunct="0">
                        <a:lnSpc>
                          <a:spcPts val="1200"/>
                        </a:lnSpc>
                        <a:spcAft>
                          <a:spcPts val="0"/>
                        </a:spcAft>
                      </a:pPr>
                      <a:r>
                        <a:rPr lang="en-US" sz="1000">
                          <a:effectLst/>
                        </a:rPr>
                        <a:t>Pcs.</a:t>
                      </a:r>
                      <a:endParaRPr lang="en-GB"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0" algn="ctr" hangingPunct="0">
                        <a:lnSpc>
                          <a:spcPts val="1200"/>
                        </a:lnSpc>
                        <a:spcAft>
                          <a:spcPts val="0"/>
                        </a:spcAft>
                      </a:pPr>
                      <a:r>
                        <a:rPr lang="en-US" sz="1000">
                          <a:effectLst/>
                        </a:rPr>
                        <a:t>1</a:t>
                      </a:r>
                      <a:endParaRPr lang="en-GB"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0" algn="ctr" hangingPunct="0">
                        <a:lnSpc>
                          <a:spcPts val="1200"/>
                        </a:lnSpc>
                        <a:spcAft>
                          <a:spcPts val="0"/>
                        </a:spcAft>
                      </a:pPr>
                      <a:r>
                        <a:rPr lang="en-US" sz="1000">
                          <a:effectLst/>
                        </a:rPr>
                        <a:t>90.00</a:t>
                      </a:r>
                      <a:endParaRPr lang="en-GB" sz="10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3387064163"/>
                  </a:ext>
                </a:extLst>
              </a:tr>
              <a:tr h="0">
                <a:tc>
                  <a:txBody>
                    <a:bodyPr/>
                    <a:lstStyle/>
                    <a:p>
                      <a:pPr indent="0" algn="ctr" hangingPunct="0">
                        <a:lnSpc>
                          <a:spcPts val="1200"/>
                        </a:lnSpc>
                        <a:spcAft>
                          <a:spcPts val="0"/>
                        </a:spcAft>
                      </a:pPr>
                      <a:r>
                        <a:rPr lang="en-US" sz="1000">
                          <a:effectLst/>
                        </a:rPr>
                        <a:t>Duct</a:t>
                      </a:r>
                      <a:endParaRPr lang="en-GB"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0" algn="ctr" hangingPunct="0">
                        <a:lnSpc>
                          <a:spcPts val="1200"/>
                        </a:lnSpc>
                        <a:spcAft>
                          <a:spcPts val="0"/>
                        </a:spcAft>
                      </a:pPr>
                      <a:r>
                        <a:rPr lang="en-US" sz="1000">
                          <a:effectLst/>
                        </a:rPr>
                        <a:t>Ø125 mm</a:t>
                      </a:r>
                      <a:endParaRPr lang="en-GB"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0" algn="ctr" hangingPunct="0">
                        <a:lnSpc>
                          <a:spcPts val="1200"/>
                        </a:lnSpc>
                        <a:spcAft>
                          <a:spcPts val="0"/>
                        </a:spcAft>
                      </a:pPr>
                      <a:r>
                        <a:rPr lang="en-US" sz="1000">
                          <a:effectLst/>
                        </a:rPr>
                        <a:t>m</a:t>
                      </a:r>
                      <a:endParaRPr lang="en-GB"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0" algn="ctr" hangingPunct="0">
                        <a:lnSpc>
                          <a:spcPts val="1200"/>
                        </a:lnSpc>
                        <a:spcAft>
                          <a:spcPts val="0"/>
                        </a:spcAft>
                      </a:pPr>
                      <a:r>
                        <a:rPr lang="en-US" sz="1000">
                          <a:effectLst/>
                        </a:rPr>
                        <a:t>2</a:t>
                      </a:r>
                      <a:endParaRPr lang="en-GB"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0" algn="ctr" hangingPunct="0">
                        <a:lnSpc>
                          <a:spcPts val="1200"/>
                        </a:lnSpc>
                        <a:spcAft>
                          <a:spcPts val="0"/>
                        </a:spcAft>
                      </a:pPr>
                      <a:r>
                        <a:rPr lang="en-US" sz="1000">
                          <a:effectLst/>
                        </a:rPr>
                        <a:t>1.20</a:t>
                      </a:r>
                      <a:endParaRPr lang="en-GB" sz="10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502048612"/>
                  </a:ext>
                </a:extLst>
              </a:tr>
              <a:tr h="0">
                <a:tc>
                  <a:txBody>
                    <a:bodyPr/>
                    <a:lstStyle/>
                    <a:p>
                      <a:pPr indent="0" algn="ctr" hangingPunct="0">
                        <a:lnSpc>
                          <a:spcPts val="1200"/>
                        </a:lnSpc>
                        <a:spcAft>
                          <a:spcPts val="0"/>
                        </a:spcAft>
                      </a:pPr>
                      <a:r>
                        <a:rPr lang="en-US" sz="1000" dirty="0">
                          <a:effectLst/>
                        </a:rPr>
                        <a:t>Duct</a:t>
                      </a:r>
                      <a:endParaRPr lang="en-GB" sz="1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0" algn="ctr" hangingPunct="0">
                        <a:lnSpc>
                          <a:spcPts val="1200"/>
                        </a:lnSpc>
                        <a:spcAft>
                          <a:spcPts val="0"/>
                        </a:spcAft>
                      </a:pPr>
                      <a:r>
                        <a:rPr lang="en-US" sz="1000">
                          <a:effectLst/>
                        </a:rPr>
                        <a:t>Ø100 mm</a:t>
                      </a:r>
                      <a:endParaRPr lang="en-GB"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0" algn="ctr" hangingPunct="0">
                        <a:lnSpc>
                          <a:spcPts val="1200"/>
                        </a:lnSpc>
                        <a:spcAft>
                          <a:spcPts val="0"/>
                        </a:spcAft>
                      </a:pPr>
                      <a:r>
                        <a:rPr lang="en-US" sz="1000">
                          <a:effectLst/>
                        </a:rPr>
                        <a:t>m</a:t>
                      </a:r>
                      <a:endParaRPr lang="en-GB"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0" algn="ctr" hangingPunct="0">
                        <a:lnSpc>
                          <a:spcPts val="1200"/>
                        </a:lnSpc>
                        <a:spcAft>
                          <a:spcPts val="0"/>
                        </a:spcAft>
                      </a:pPr>
                      <a:r>
                        <a:rPr lang="en-US" sz="1000">
                          <a:effectLst/>
                        </a:rPr>
                        <a:t>3</a:t>
                      </a:r>
                      <a:endParaRPr lang="en-GB"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0" algn="ctr" hangingPunct="0">
                        <a:lnSpc>
                          <a:spcPts val="1200"/>
                        </a:lnSpc>
                        <a:spcAft>
                          <a:spcPts val="0"/>
                        </a:spcAft>
                      </a:pPr>
                      <a:r>
                        <a:rPr lang="en-US" sz="1000">
                          <a:effectLst/>
                        </a:rPr>
                        <a:t>0.90</a:t>
                      </a:r>
                      <a:endParaRPr lang="en-GB" sz="10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3213493228"/>
                  </a:ext>
                </a:extLst>
              </a:tr>
              <a:tr h="0">
                <a:tc gridSpan="4">
                  <a:txBody>
                    <a:bodyPr/>
                    <a:lstStyle/>
                    <a:p>
                      <a:pPr indent="0" algn="ctr" hangingPunct="0">
                        <a:lnSpc>
                          <a:spcPts val="1200"/>
                        </a:lnSpc>
                        <a:spcAft>
                          <a:spcPts val="0"/>
                        </a:spcAft>
                      </a:pPr>
                      <a:r>
                        <a:rPr lang="en-US" sz="1000" dirty="0">
                          <a:effectLst/>
                        </a:rPr>
                        <a:t>Total cost with 30 % added</a:t>
                      </a:r>
                      <a:endParaRPr lang="en-GB" sz="1000" dirty="0">
                        <a:effectLst/>
                        <a:latin typeface="Times New Roman" panose="02020603050405020304" pitchFamily="18" charset="0"/>
                        <a:ea typeface="Times New Roman" panose="02020603050405020304" pitchFamily="18" charset="0"/>
                      </a:endParaRPr>
                    </a:p>
                  </a:txBody>
                  <a:tcPr marL="68580" marR="68580" marT="0" marB="0" anchor="ct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indent="0" algn="ctr" hangingPunct="0">
                        <a:lnSpc>
                          <a:spcPts val="1200"/>
                        </a:lnSpc>
                        <a:spcAft>
                          <a:spcPts val="0"/>
                        </a:spcAft>
                      </a:pPr>
                      <a:r>
                        <a:rPr lang="en-US" sz="1000" dirty="0">
                          <a:effectLst/>
                        </a:rPr>
                        <a:t>525.00</a:t>
                      </a:r>
                      <a:endParaRPr lang="en-GB" sz="10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263670385"/>
                  </a:ext>
                </a:extLst>
              </a:tr>
            </a:tbl>
          </a:graphicData>
        </a:graphic>
      </p:graphicFrame>
      <p:graphicFrame>
        <p:nvGraphicFramePr>
          <p:cNvPr id="14" name="Table 13">
            <a:extLst>
              <a:ext uri="{FF2B5EF4-FFF2-40B4-BE49-F238E27FC236}">
                <a16:creationId xmlns:a16="http://schemas.microsoft.com/office/drawing/2014/main" id="{55A327A1-50C9-467B-89B7-DC0F87DCF8E1}"/>
              </a:ext>
            </a:extLst>
          </p:cNvPr>
          <p:cNvGraphicFramePr>
            <a:graphicFrameLocks noGrp="1"/>
          </p:cNvGraphicFramePr>
          <p:nvPr>
            <p:extLst>
              <p:ext uri="{D42A27DB-BD31-4B8C-83A1-F6EECF244321}">
                <p14:modId xmlns:p14="http://schemas.microsoft.com/office/powerpoint/2010/main" val="4114335357"/>
              </p:ext>
            </p:extLst>
          </p:nvPr>
        </p:nvGraphicFramePr>
        <p:xfrm>
          <a:off x="6042326" y="5554210"/>
          <a:ext cx="4936130" cy="1219200"/>
        </p:xfrm>
        <a:graphic>
          <a:graphicData uri="http://schemas.openxmlformats.org/drawingml/2006/table">
            <a:tbl>
              <a:tblPr firstRow="1" firstCol="1" bandRow="1">
                <a:tableStyleId>{5C22544A-7EE6-4342-B048-85BDC9FD1C3A}</a:tableStyleId>
              </a:tblPr>
              <a:tblGrid>
                <a:gridCol w="1899610">
                  <a:extLst>
                    <a:ext uri="{9D8B030D-6E8A-4147-A177-3AD203B41FA5}">
                      <a16:colId xmlns:a16="http://schemas.microsoft.com/office/drawing/2014/main" val="4218427633"/>
                    </a:ext>
                  </a:extLst>
                </a:gridCol>
                <a:gridCol w="651295">
                  <a:extLst>
                    <a:ext uri="{9D8B030D-6E8A-4147-A177-3AD203B41FA5}">
                      <a16:colId xmlns:a16="http://schemas.microsoft.com/office/drawing/2014/main" val="199493500"/>
                    </a:ext>
                  </a:extLst>
                </a:gridCol>
                <a:gridCol w="506325">
                  <a:extLst>
                    <a:ext uri="{9D8B030D-6E8A-4147-A177-3AD203B41FA5}">
                      <a16:colId xmlns:a16="http://schemas.microsoft.com/office/drawing/2014/main" val="2408720042"/>
                    </a:ext>
                  </a:extLst>
                </a:gridCol>
                <a:gridCol w="672719">
                  <a:extLst>
                    <a:ext uri="{9D8B030D-6E8A-4147-A177-3AD203B41FA5}">
                      <a16:colId xmlns:a16="http://schemas.microsoft.com/office/drawing/2014/main" val="2305968338"/>
                    </a:ext>
                  </a:extLst>
                </a:gridCol>
                <a:gridCol w="1206181">
                  <a:extLst>
                    <a:ext uri="{9D8B030D-6E8A-4147-A177-3AD203B41FA5}">
                      <a16:colId xmlns:a16="http://schemas.microsoft.com/office/drawing/2014/main" val="3778129683"/>
                    </a:ext>
                  </a:extLst>
                </a:gridCol>
              </a:tblGrid>
              <a:tr h="0">
                <a:tc>
                  <a:txBody>
                    <a:bodyPr/>
                    <a:lstStyle/>
                    <a:p>
                      <a:pPr indent="0" algn="ctr" hangingPunct="0">
                        <a:lnSpc>
                          <a:spcPts val="1200"/>
                        </a:lnSpc>
                        <a:spcAft>
                          <a:spcPts val="0"/>
                        </a:spcAft>
                      </a:pPr>
                      <a:r>
                        <a:rPr lang="en-US" sz="1000">
                          <a:effectLst/>
                        </a:rPr>
                        <a:t>Name</a:t>
                      </a:r>
                      <a:endParaRPr lang="en-GB"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0" algn="ctr" hangingPunct="0">
                        <a:lnSpc>
                          <a:spcPts val="1200"/>
                        </a:lnSpc>
                        <a:spcAft>
                          <a:spcPts val="0"/>
                        </a:spcAft>
                      </a:pPr>
                      <a:r>
                        <a:rPr lang="en-US" sz="1000">
                          <a:effectLst/>
                        </a:rPr>
                        <a:t>Size</a:t>
                      </a:r>
                      <a:endParaRPr lang="en-GB"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0" algn="ctr" hangingPunct="0">
                        <a:lnSpc>
                          <a:spcPts val="1200"/>
                        </a:lnSpc>
                        <a:spcAft>
                          <a:spcPts val="0"/>
                        </a:spcAft>
                      </a:pPr>
                      <a:r>
                        <a:rPr lang="en-US" sz="1000">
                          <a:effectLst/>
                        </a:rPr>
                        <a:t>Units</a:t>
                      </a:r>
                      <a:endParaRPr lang="en-GB"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0" algn="ctr" hangingPunct="0">
                        <a:lnSpc>
                          <a:spcPts val="1200"/>
                        </a:lnSpc>
                        <a:spcAft>
                          <a:spcPts val="0"/>
                        </a:spcAft>
                      </a:pPr>
                      <a:r>
                        <a:rPr lang="en-US" sz="1000">
                          <a:effectLst/>
                        </a:rPr>
                        <a:t>Quantity</a:t>
                      </a:r>
                      <a:endParaRPr lang="en-GB"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0" algn="ctr" hangingPunct="0">
                        <a:lnSpc>
                          <a:spcPts val="1200"/>
                        </a:lnSpc>
                        <a:spcAft>
                          <a:spcPts val="0"/>
                        </a:spcAft>
                      </a:pPr>
                      <a:r>
                        <a:rPr lang="en-US" sz="1000">
                          <a:effectLst/>
                        </a:rPr>
                        <a:t>Average price in EU for one unit (EUR)</a:t>
                      </a:r>
                      <a:endParaRPr lang="en-GB" sz="10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531633006"/>
                  </a:ext>
                </a:extLst>
              </a:tr>
              <a:tr h="77688">
                <a:tc>
                  <a:txBody>
                    <a:bodyPr/>
                    <a:lstStyle/>
                    <a:p>
                      <a:pPr indent="0" algn="ctr" hangingPunct="0">
                        <a:lnSpc>
                          <a:spcPts val="1200"/>
                        </a:lnSpc>
                        <a:spcAft>
                          <a:spcPts val="0"/>
                        </a:spcAft>
                      </a:pPr>
                      <a:r>
                        <a:rPr lang="en-US" sz="1000" dirty="0">
                          <a:effectLst/>
                        </a:rPr>
                        <a:t>Paired decentralized ventilation devices (50 and 90 m</a:t>
                      </a:r>
                      <a:r>
                        <a:rPr lang="en-US" sz="1000" baseline="30000" dirty="0">
                          <a:effectLst/>
                        </a:rPr>
                        <a:t>3</a:t>
                      </a:r>
                      <a:r>
                        <a:rPr lang="en-US" sz="1000" dirty="0">
                          <a:effectLst/>
                        </a:rPr>
                        <a:t>/h)</a:t>
                      </a:r>
                      <a:endParaRPr lang="en-GB" sz="1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0" algn="ctr" hangingPunct="0">
                        <a:lnSpc>
                          <a:spcPts val="1200"/>
                        </a:lnSpc>
                        <a:spcAft>
                          <a:spcPts val="0"/>
                        </a:spcAft>
                      </a:pPr>
                      <a:r>
                        <a:rPr lang="en-US" sz="1000">
                          <a:effectLst/>
                        </a:rPr>
                        <a:t>-</a:t>
                      </a:r>
                      <a:endParaRPr lang="en-GB"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0" algn="ctr" hangingPunct="0">
                        <a:lnSpc>
                          <a:spcPts val="1200"/>
                        </a:lnSpc>
                        <a:spcAft>
                          <a:spcPts val="0"/>
                        </a:spcAft>
                      </a:pPr>
                      <a:r>
                        <a:rPr lang="en-US" sz="1000">
                          <a:effectLst/>
                        </a:rPr>
                        <a:t>Pcs.</a:t>
                      </a:r>
                      <a:endParaRPr lang="en-GB"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0" algn="ctr" hangingPunct="0">
                        <a:lnSpc>
                          <a:spcPts val="1200"/>
                        </a:lnSpc>
                        <a:spcAft>
                          <a:spcPts val="0"/>
                        </a:spcAft>
                      </a:pPr>
                      <a:r>
                        <a:rPr lang="en-US" sz="1000">
                          <a:effectLst/>
                        </a:rPr>
                        <a:t>4</a:t>
                      </a:r>
                      <a:endParaRPr lang="en-GB"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0" algn="ctr" hangingPunct="0">
                        <a:lnSpc>
                          <a:spcPts val="1200"/>
                        </a:lnSpc>
                        <a:spcAft>
                          <a:spcPts val="0"/>
                        </a:spcAft>
                      </a:pPr>
                      <a:r>
                        <a:rPr lang="en-US" sz="1000">
                          <a:effectLst/>
                        </a:rPr>
                        <a:t>485.00</a:t>
                      </a:r>
                      <a:endParaRPr lang="en-GB" sz="10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2580091525"/>
                  </a:ext>
                </a:extLst>
              </a:tr>
              <a:tr h="0">
                <a:tc>
                  <a:txBody>
                    <a:bodyPr/>
                    <a:lstStyle/>
                    <a:p>
                      <a:pPr indent="0" algn="ctr" hangingPunct="0">
                        <a:lnSpc>
                          <a:spcPts val="1200"/>
                        </a:lnSpc>
                        <a:spcAft>
                          <a:spcPts val="0"/>
                        </a:spcAft>
                      </a:pPr>
                      <a:r>
                        <a:rPr lang="en-US" sz="1000">
                          <a:effectLst/>
                        </a:rPr>
                        <a:t>Control unit</a:t>
                      </a:r>
                      <a:endParaRPr lang="en-GB"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0" algn="ctr" hangingPunct="0">
                        <a:lnSpc>
                          <a:spcPts val="1200"/>
                        </a:lnSpc>
                        <a:spcAft>
                          <a:spcPts val="0"/>
                        </a:spcAft>
                      </a:pPr>
                      <a:r>
                        <a:rPr lang="en-US" sz="1000">
                          <a:effectLst/>
                        </a:rPr>
                        <a:t>-</a:t>
                      </a:r>
                      <a:endParaRPr lang="en-GB"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0" algn="ctr" hangingPunct="0">
                        <a:lnSpc>
                          <a:spcPts val="1200"/>
                        </a:lnSpc>
                        <a:spcAft>
                          <a:spcPts val="0"/>
                        </a:spcAft>
                      </a:pPr>
                      <a:r>
                        <a:rPr lang="en-US" sz="1000">
                          <a:effectLst/>
                        </a:rPr>
                        <a:t>Pcs.</a:t>
                      </a:r>
                      <a:endParaRPr lang="en-GB"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0" algn="ctr" hangingPunct="0">
                        <a:lnSpc>
                          <a:spcPts val="1200"/>
                        </a:lnSpc>
                        <a:spcAft>
                          <a:spcPts val="0"/>
                        </a:spcAft>
                      </a:pPr>
                      <a:r>
                        <a:rPr lang="en-US" sz="1000">
                          <a:effectLst/>
                        </a:rPr>
                        <a:t>1</a:t>
                      </a:r>
                      <a:endParaRPr lang="en-GB"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0" algn="ctr" hangingPunct="0">
                        <a:lnSpc>
                          <a:spcPts val="1200"/>
                        </a:lnSpc>
                        <a:spcAft>
                          <a:spcPts val="0"/>
                        </a:spcAft>
                      </a:pPr>
                      <a:r>
                        <a:rPr lang="en-US" sz="1000">
                          <a:effectLst/>
                        </a:rPr>
                        <a:t>320</a:t>
                      </a:r>
                      <a:endParaRPr lang="en-GB" sz="10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3359346829"/>
                  </a:ext>
                </a:extLst>
              </a:tr>
              <a:tr h="0">
                <a:tc>
                  <a:txBody>
                    <a:bodyPr/>
                    <a:lstStyle/>
                    <a:p>
                      <a:pPr indent="0" algn="ctr" hangingPunct="0">
                        <a:lnSpc>
                          <a:spcPts val="1200"/>
                        </a:lnSpc>
                        <a:spcAft>
                          <a:spcPts val="0"/>
                        </a:spcAft>
                      </a:pPr>
                      <a:r>
                        <a:rPr lang="en-US" sz="1000">
                          <a:effectLst/>
                        </a:rPr>
                        <a:t>Domestic type extract fan</a:t>
                      </a:r>
                      <a:endParaRPr lang="en-GB"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0" algn="ctr" hangingPunct="0">
                        <a:lnSpc>
                          <a:spcPts val="1200"/>
                        </a:lnSpc>
                        <a:spcAft>
                          <a:spcPts val="0"/>
                        </a:spcAft>
                      </a:pPr>
                      <a:r>
                        <a:rPr lang="en-US" sz="1000">
                          <a:effectLst/>
                        </a:rPr>
                        <a:t>Ø100 mm</a:t>
                      </a:r>
                      <a:endParaRPr lang="en-GB"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0" algn="ctr" hangingPunct="0">
                        <a:lnSpc>
                          <a:spcPts val="1200"/>
                        </a:lnSpc>
                        <a:spcAft>
                          <a:spcPts val="0"/>
                        </a:spcAft>
                      </a:pPr>
                      <a:r>
                        <a:rPr lang="en-US" sz="1000">
                          <a:effectLst/>
                        </a:rPr>
                        <a:t>Pcs.</a:t>
                      </a:r>
                      <a:endParaRPr lang="en-GB"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0" algn="ctr" hangingPunct="0">
                        <a:lnSpc>
                          <a:spcPts val="1200"/>
                        </a:lnSpc>
                        <a:spcAft>
                          <a:spcPts val="0"/>
                        </a:spcAft>
                      </a:pPr>
                      <a:r>
                        <a:rPr lang="en-US" sz="1000">
                          <a:effectLst/>
                        </a:rPr>
                        <a:t>1</a:t>
                      </a:r>
                      <a:endParaRPr lang="en-GB"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0" algn="ctr" hangingPunct="0">
                        <a:lnSpc>
                          <a:spcPts val="1200"/>
                        </a:lnSpc>
                        <a:spcAft>
                          <a:spcPts val="0"/>
                        </a:spcAft>
                      </a:pPr>
                      <a:r>
                        <a:rPr lang="en-US" sz="1000">
                          <a:effectLst/>
                        </a:rPr>
                        <a:t>70.00</a:t>
                      </a:r>
                      <a:endParaRPr lang="en-GB" sz="10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2370155628"/>
                  </a:ext>
                </a:extLst>
              </a:tr>
              <a:tr h="0">
                <a:tc>
                  <a:txBody>
                    <a:bodyPr/>
                    <a:lstStyle/>
                    <a:p>
                      <a:pPr indent="0" algn="ctr" hangingPunct="0">
                        <a:lnSpc>
                          <a:spcPts val="1200"/>
                        </a:lnSpc>
                        <a:spcAft>
                          <a:spcPts val="0"/>
                        </a:spcAft>
                      </a:pPr>
                      <a:r>
                        <a:rPr lang="en-US" sz="1000">
                          <a:effectLst/>
                        </a:rPr>
                        <a:t>Duct</a:t>
                      </a:r>
                      <a:endParaRPr lang="en-GB"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0" algn="ctr" hangingPunct="0">
                        <a:lnSpc>
                          <a:spcPts val="1200"/>
                        </a:lnSpc>
                        <a:spcAft>
                          <a:spcPts val="0"/>
                        </a:spcAft>
                      </a:pPr>
                      <a:r>
                        <a:rPr lang="en-US" sz="1000">
                          <a:effectLst/>
                        </a:rPr>
                        <a:t>Ø100 mm</a:t>
                      </a:r>
                      <a:endParaRPr lang="en-GB"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0" algn="ctr" hangingPunct="0">
                        <a:lnSpc>
                          <a:spcPts val="1200"/>
                        </a:lnSpc>
                        <a:spcAft>
                          <a:spcPts val="0"/>
                        </a:spcAft>
                      </a:pPr>
                      <a:r>
                        <a:rPr lang="en-US" sz="1000">
                          <a:effectLst/>
                        </a:rPr>
                        <a:t>m</a:t>
                      </a:r>
                      <a:endParaRPr lang="en-GB"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0" algn="ctr" hangingPunct="0">
                        <a:lnSpc>
                          <a:spcPts val="1200"/>
                        </a:lnSpc>
                        <a:spcAft>
                          <a:spcPts val="0"/>
                        </a:spcAft>
                      </a:pPr>
                      <a:r>
                        <a:rPr lang="en-US" sz="1000">
                          <a:effectLst/>
                        </a:rPr>
                        <a:t>2</a:t>
                      </a:r>
                      <a:endParaRPr lang="en-GB"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0" algn="ctr" hangingPunct="0">
                        <a:lnSpc>
                          <a:spcPts val="1200"/>
                        </a:lnSpc>
                        <a:spcAft>
                          <a:spcPts val="0"/>
                        </a:spcAft>
                      </a:pPr>
                      <a:r>
                        <a:rPr lang="en-US" sz="1000">
                          <a:effectLst/>
                        </a:rPr>
                        <a:t>0.90</a:t>
                      </a:r>
                      <a:endParaRPr lang="en-GB" sz="10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452347525"/>
                  </a:ext>
                </a:extLst>
              </a:tr>
              <a:tr h="0">
                <a:tc gridSpan="4">
                  <a:txBody>
                    <a:bodyPr/>
                    <a:lstStyle/>
                    <a:p>
                      <a:pPr indent="0" algn="ctr" hangingPunct="0">
                        <a:lnSpc>
                          <a:spcPts val="1200"/>
                        </a:lnSpc>
                        <a:spcAft>
                          <a:spcPts val="0"/>
                        </a:spcAft>
                      </a:pPr>
                      <a:r>
                        <a:rPr lang="en-US" sz="1000">
                          <a:effectLst/>
                        </a:rPr>
                        <a:t>Total cost with 10 % added</a:t>
                      </a:r>
                      <a:endParaRPr lang="en-GB" sz="1000">
                        <a:effectLst/>
                        <a:latin typeface="Times New Roman" panose="02020603050405020304" pitchFamily="18" charset="0"/>
                        <a:ea typeface="Times New Roman" panose="02020603050405020304" pitchFamily="18" charset="0"/>
                      </a:endParaRPr>
                    </a:p>
                  </a:txBody>
                  <a:tcPr marL="68580" marR="68580" marT="0" marB="0" anchor="ct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indent="0" algn="ctr" hangingPunct="0">
                        <a:lnSpc>
                          <a:spcPts val="1200"/>
                        </a:lnSpc>
                        <a:spcAft>
                          <a:spcPts val="0"/>
                        </a:spcAft>
                      </a:pPr>
                      <a:r>
                        <a:rPr lang="en-US" sz="1000" dirty="0">
                          <a:effectLst/>
                        </a:rPr>
                        <a:t>2560.00</a:t>
                      </a:r>
                      <a:endParaRPr lang="en-GB" sz="10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4221625398"/>
                  </a:ext>
                </a:extLst>
              </a:tr>
            </a:tbl>
          </a:graphicData>
        </a:graphic>
      </p:graphicFrame>
    </p:spTree>
    <p:extLst>
      <p:ext uri="{BB962C8B-B14F-4D97-AF65-F5344CB8AC3E}">
        <p14:creationId xmlns:p14="http://schemas.microsoft.com/office/powerpoint/2010/main" val="1288068551"/>
      </p:ext>
    </p:extLst>
  </p:cSld>
  <p:clrMapOvr>
    <a:masterClrMapping/>
  </p:clrMapOvr>
  <p:transition spd="med">
    <p:fade/>
  </p:transition>
</p:sld>
</file>

<file path=ppt/theme/theme1.xml><?xml version="1.0" encoding="utf-8"?>
<a:theme xmlns:a="http://schemas.openxmlformats.org/drawingml/2006/main" name="MoreConnect_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3">
      <a:majorFont>
        <a:latin typeface="Bebas Kai"/>
        <a:ea typeface=""/>
        <a:cs typeface=""/>
      </a:majorFont>
      <a:minorFont>
        <a:latin typeface="Dosi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9EC43057-37CD-4049-8A40-D1E3610DBC56}" vid="{0FC60CC2-9931-4E12-88D7-EF0E282264F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MoreConnect_template</Template>
  <TotalTime>1886</TotalTime>
  <Words>2796</Words>
  <Application>Microsoft Office PowerPoint</Application>
  <PresentationFormat>Widescreen</PresentationFormat>
  <Paragraphs>674</Paragraphs>
  <Slides>18</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18</vt:i4>
      </vt:variant>
    </vt:vector>
  </HeadingPairs>
  <TitlesOfParts>
    <vt:vector size="28" baseType="lpstr">
      <vt:lpstr>SimSun</vt:lpstr>
      <vt:lpstr>Arial</vt:lpstr>
      <vt:lpstr>Bebas Kai</vt:lpstr>
      <vt:lpstr>Calibri</vt:lpstr>
      <vt:lpstr>Calibri Light</vt:lpstr>
      <vt:lpstr>Dosis</vt:lpstr>
      <vt:lpstr>Dosis (Body)</vt:lpstr>
      <vt:lpstr>Times New Roman</vt:lpstr>
      <vt:lpstr>Wingdings</vt:lpstr>
      <vt:lpstr>MoreConnect_template</vt:lpstr>
      <vt:lpstr>Ventilation and modular HVAC systems</vt:lpstr>
      <vt:lpstr>Introduction</vt:lpstr>
      <vt:lpstr>Ventilation systems</vt:lpstr>
      <vt:lpstr>Learning tasks and methodology</vt:lpstr>
      <vt:lpstr>Geo-cluster concept</vt:lpstr>
      <vt:lpstr>Ventilation air calculation</vt:lpstr>
      <vt:lpstr>Ventilation air calculation (2)</vt:lpstr>
      <vt:lpstr>Ventilation type selection (1)</vt:lpstr>
      <vt:lpstr>Ventilation type selection (2)</vt:lpstr>
      <vt:lpstr>Ventilation type selection (3)</vt:lpstr>
      <vt:lpstr>Ventilation type selection (4)</vt:lpstr>
      <vt:lpstr>Life cycle cost analysis</vt:lpstr>
      <vt:lpstr>Life cycle cost analysis</vt:lpstr>
      <vt:lpstr>Comparison of ventilation systems</vt:lpstr>
      <vt:lpstr>Integrated duct design</vt:lpstr>
      <vt:lpstr>HVAC systems “house engine”</vt:lpstr>
      <vt:lpstr>HVAC systems “house engine”</vt:lpstr>
      <vt:lpstr>Practicla exercise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Anatolijs</dc:creator>
  <cp:lastModifiedBy>Anatolijs Borodiņecs</cp:lastModifiedBy>
  <cp:revision>302</cp:revision>
  <dcterms:created xsi:type="dcterms:W3CDTF">1601-01-01T00:00:00Z</dcterms:created>
  <dcterms:modified xsi:type="dcterms:W3CDTF">2017-12-14T06:36:20Z</dcterms:modified>
</cp:coreProperties>
</file>